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9" r:id="rId27"/>
    <p:sldId id="280" r:id="rId28"/>
    <p:sldId id="281" r:id="rId29"/>
    <p:sldId id="278" r:id="rId30"/>
    <p:sldId id="282" r:id="rId31"/>
    <p:sldId id="283" r:id="rId32"/>
    <p:sldId id="284" r:id="rId33"/>
    <p:sldId id="285" r:id="rId34"/>
    <p:sldId id="286" r:id="rId35"/>
    <p:sldId id="287" r:id="rId36"/>
    <p:sldId id="288" r:id="rId37"/>
    <p:sldId id="289"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2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64" autoAdjust="0"/>
  </p:normalViewPr>
  <p:slideViewPr>
    <p:cSldViewPr>
      <p:cViewPr varScale="1">
        <p:scale>
          <a:sx n="85" d="100"/>
          <a:sy n="85" d="100"/>
        </p:scale>
        <p:origin x="108" y="5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1066800"/>
            <a:ext cx="6934200" cy="1143000"/>
          </a:xfrm>
          <a:effectLst/>
        </p:spPr>
        <p:txBody>
          <a:bodyPr/>
          <a:lstStyle>
            <a:lvl1pPr>
              <a:defRPr b="0">
                <a:effectLst>
                  <a:outerShdw blurRad="38100" dist="38100" dir="2700000" algn="tl">
                    <a:srgbClr val="000000">
                      <a:alpha val="43137"/>
                    </a:srgbClr>
                  </a:outerShdw>
                </a:effectLst>
              </a:defRPr>
            </a:lvl1pPr>
          </a:lstStyle>
          <a:p>
            <a:pPr lvl="0"/>
            <a:r>
              <a:rPr lang="en-US" noProof="0"/>
              <a:t>Click to edit Master title style</a:t>
            </a:r>
            <a:endParaRPr lang="en-US" noProof="0" dirty="0"/>
          </a:p>
        </p:txBody>
      </p:sp>
      <p:sp>
        <p:nvSpPr>
          <p:cNvPr id="2051" name="Rectangle 3"/>
          <p:cNvSpPr>
            <a:spLocks noGrp="1" noChangeArrowheads="1"/>
          </p:cNvSpPr>
          <p:nvPr>
            <p:ph type="subTitle" idx="1"/>
          </p:nvPr>
        </p:nvSpPr>
        <p:spPr>
          <a:xfrm>
            <a:off x="609600" y="2438400"/>
            <a:ext cx="6400800" cy="1295400"/>
          </a:xfrm>
          <a:effectLst/>
        </p:spPr>
        <p:txBody>
          <a:bodyPr/>
          <a:lstStyle>
            <a:lvl1pPr marL="0" indent="0" algn="ctr">
              <a:buFontTx/>
              <a:buNone/>
              <a:defRPr b="1">
                <a:effectLst>
                  <a:outerShdw blurRad="38100" dist="38100" dir="2700000" algn="tl">
                    <a:srgbClr val="000000">
                      <a:alpha val="43137"/>
                    </a:srgbClr>
                  </a:outerShdw>
                </a:effectLst>
              </a:defRPr>
            </a:lvl1pPr>
          </a:lstStyle>
          <a:p>
            <a:pPr lvl="0"/>
            <a:r>
              <a:rPr lang="en-US" noProof="0"/>
              <a:t>Click to edit Master subtitle style</a:t>
            </a:r>
            <a:endParaRPr lang="en-US" noProof="0" dirty="0"/>
          </a:p>
        </p:txBody>
      </p:sp>
      <p:sp>
        <p:nvSpPr>
          <p:cNvPr id="2052" name="Rectangle 4"/>
          <p:cNvSpPr>
            <a:spLocks noGrp="1" noChangeArrowheads="1"/>
          </p:cNvSpPr>
          <p:nvPr>
            <p:ph type="dt" sz="half" idx="2"/>
          </p:nvPr>
        </p:nvSpPr>
        <p:spPr/>
        <p:txBody>
          <a:bodyPr/>
          <a:lstStyle>
            <a:lvl1pPr>
              <a:defRPr/>
            </a:lvl1pPr>
          </a:lstStyle>
          <a:p>
            <a:endParaRPr lang="en-US"/>
          </a:p>
        </p:txBody>
      </p:sp>
      <p:sp>
        <p:nvSpPr>
          <p:cNvPr id="2053" name="Rectangle 5"/>
          <p:cNvSpPr>
            <a:spLocks noGrp="1" noChangeArrowheads="1"/>
          </p:cNvSpPr>
          <p:nvPr>
            <p:ph type="ftr" sz="quarter" idx="3"/>
          </p:nvPr>
        </p:nvSpPr>
        <p:spPr/>
        <p:txBody>
          <a:bodyPr/>
          <a:lstStyle>
            <a:lvl1pPr>
              <a:defRPr/>
            </a:lvl1pPr>
          </a:lstStyle>
          <a:p>
            <a:endParaRPr lang="en-US"/>
          </a:p>
        </p:txBody>
      </p:sp>
      <p:sp>
        <p:nvSpPr>
          <p:cNvPr id="2054" name="Rectangle 6"/>
          <p:cNvSpPr>
            <a:spLocks noGrp="1" noChangeArrowheads="1"/>
          </p:cNvSpPr>
          <p:nvPr>
            <p:ph type="sldNum" sz="quarter" idx="4"/>
          </p:nvPr>
        </p:nvSpPr>
        <p:spPr/>
        <p:txBody>
          <a:bodyPr/>
          <a:lstStyle>
            <a:lvl1pPr>
              <a:defRPr/>
            </a:lvl1pPr>
          </a:lstStyle>
          <a:p>
            <a:fld id="{AAC1F3A5-6328-4FB2-B3AA-3E75E4A27087}" type="slidenum">
              <a:rPr lang="en-US"/>
              <a:pPr/>
              <a:t>‹#›</a:t>
            </a:fld>
            <a:endParaRPr lang="en-US"/>
          </a:p>
        </p:txBody>
      </p:sp>
      <p:pic>
        <p:nvPicPr>
          <p:cNvPr id="2058" name="Picture 10" descr="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86000"/>
            <a:ext cx="4240213" cy="474662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538D47-1DE6-4025-B5E8-37EAC36F8DD2}" type="slidenum">
              <a:rPr lang="en-US"/>
              <a:pPr/>
              <a:t>‹#›</a:t>
            </a:fld>
            <a:endParaRPr lang="en-US"/>
          </a:p>
        </p:txBody>
      </p:sp>
    </p:spTree>
    <p:extLst>
      <p:ext uri="{BB962C8B-B14F-4D97-AF65-F5344CB8AC3E}">
        <p14:creationId xmlns:p14="http://schemas.microsoft.com/office/powerpoint/2010/main" val="1826793092"/>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8E6FC9-29BD-43D4-BEFA-BD4B84EAB2FB}" type="slidenum">
              <a:rPr lang="en-US"/>
              <a:pPr/>
              <a:t>‹#›</a:t>
            </a:fld>
            <a:endParaRPr lang="en-US"/>
          </a:p>
        </p:txBody>
      </p:sp>
    </p:spTree>
    <p:extLst>
      <p:ext uri="{BB962C8B-B14F-4D97-AF65-F5344CB8AC3E}">
        <p14:creationId xmlns:p14="http://schemas.microsoft.com/office/powerpoint/2010/main" val="3969485788"/>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879D6A-A49E-401E-B625-4666FF2EA3F3}" type="slidenum">
              <a:rPr lang="en-US"/>
              <a:pPr/>
              <a:t>‹#›</a:t>
            </a:fld>
            <a:endParaRPr lang="en-US"/>
          </a:p>
        </p:txBody>
      </p:sp>
    </p:spTree>
    <p:extLst>
      <p:ext uri="{BB962C8B-B14F-4D97-AF65-F5344CB8AC3E}">
        <p14:creationId xmlns:p14="http://schemas.microsoft.com/office/powerpoint/2010/main" val="4056859036"/>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B6CE24-4802-4D54-95B4-BA344B65EA85}" type="slidenum">
              <a:rPr lang="en-US"/>
              <a:pPr/>
              <a:t>‹#›</a:t>
            </a:fld>
            <a:endParaRPr lang="en-US"/>
          </a:p>
        </p:txBody>
      </p:sp>
    </p:spTree>
    <p:extLst>
      <p:ext uri="{BB962C8B-B14F-4D97-AF65-F5344CB8AC3E}">
        <p14:creationId xmlns:p14="http://schemas.microsoft.com/office/powerpoint/2010/main" val="1133122180"/>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110DBC1-E759-4966-8107-C4FA0C63EC49}" type="slidenum">
              <a:rPr lang="en-US"/>
              <a:pPr/>
              <a:t>‹#›</a:t>
            </a:fld>
            <a:endParaRPr lang="en-US"/>
          </a:p>
        </p:txBody>
      </p:sp>
    </p:spTree>
    <p:extLst>
      <p:ext uri="{BB962C8B-B14F-4D97-AF65-F5344CB8AC3E}">
        <p14:creationId xmlns:p14="http://schemas.microsoft.com/office/powerpoint/2010/main" val="210069074"/>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37E1477-A04E-4867-BCD2-FFC1258259CF}" type="slidenum">
              <a:rPr lang="en-US"/>
              <a:pPr/>
              <a:t>‹#›</a:t>
            </a:fld>
            <a:endParaRPr lang="en-US"/>
          </a:p>
        </p:txBody>
      </p:sp>
    </p:spTree>
    <p:extLst>
      <p:ext uri="{BB962C8B-B14F-4D97-AF65-F5344CB8AC3E}">
        <p14:creationId xmlns:p14="http://schemas.microsoft.com/office/powerpoint/2010/main" val="36164157"/>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2A0436A-392B-4C7E-94FD-D88168581C31}" type="slidenum">
              <a:rPr lang="en-US"/>
              <a:pPr/>
              <a:t>‹#›</a:t>
            </a:fld>
            <a:endParaRPr lang="en-US"/>
          </a:p>
        </p:txBody>
      </p:sp>
    </p:spTree>
    <p:extLst>
      <p:ext uri="{BB962C8B-B14F-4D97-AF65-F5344CB8AC3E}">
        <p14:creationId xmlns:p14="http://schemas.microsoft.com/office/powerpoint/2010/main" val="3885491057"/>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B0F960D-7E0F-4A16-8181-649AAE80A3EC}" type="slidenum">
              <a:rPr lang="en-US"/>
              <a:pPr/>
              <a:t>‹#›</a:t>
            </a:fld>
            <a:endParaRPr lang="en-US"/>
          </a:p>
        </p:txBody>
      </p:sp>
    </p:spTree>
    <p:extLst>
      <p:ext uri="{BB962C8B-B14F-4D97-AF65-F5344CB8AC3E}">
        <p14:creationId xmlns:p14="http://schemas.microsoft.com/office/powerpoint/2010/main" val="1908619698"/>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214007-DB48-4964-A027-83B2317A78A8}" type="slidenum">
              <a:rPr lang="en-US"/>
              <a:pPr/>
              <a:t>‹#›</a:t>
            </a:fld>
            <a:endParaRPr lang="en-US"/>
          </a:p>
        </p:txBody>
      </p:sp>
    </p:spTree>
    <p:extLst>
      <p:ext uri="{BB962C8B-B14F-4D97-AF65-F5344CB8AC3E}">
        <p14:creationId xmlns:p14="http://schemas.microsoft.com/office/powerpoint/2010/main" val="11313203"/>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F591E4-4E99-4491-AC09-2C216BD35079}" type="slidenum">
              <a:rPr lang="en-US"/>
              <a:pPr/>
              <a:t>‹#›</a:t>
            </a:fld>
            <a:endParaRPr lang="en-US"/>
          </a:p>
        </p:txBody>
      </p:sp>
    </p:spTree>
    <p:extLst>
      <p:ext uri="{BB962C8B-B14F-4D97-AF65-F5344CB8AC3E}">
        <p14:creationId xmlns:p14="http://schemas.microsoft.com/office/powerpoint/2010/main" val="2427168243"/>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9B828C93-AB5E-45D6-9584-70B4815E109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Verdana" pitchFamily="34" charset="0"/>
        </a:defRPr>
      </a:lvl2pPr>
      <a:lvl3pPr algn="ctr" rtl="0" eaLnBrk="1" fontAlgn="base" hangingPunct="1">
        <a:spcBef>
          <a:spcPct val="0"/>
        </a:spcBef>
        <a:spcAft>
          <a:spcPct val="0"/>
        </a:spcAft>
        <a:defRPr sz="4000" b="1">
          <a:solidFill>
            <a:schemeClr val="tx2"/>
          </a:solidFill>
          <a:latin typeface="Verdana" pitchFamily="34" charset="0"/>
        </a:defRPr>
      </a:lvl3pPr>
      <a:lvl4pPr algn="ctr" rtl="0" eaLnBrk="1" fontAlgn="base" hangingPunct="1">
        <a:spcBef>
          <a:spcPct val="0"/>
        </a:spcBef>
        <a:spcAft>
          <a:spcPct val="0"/>
        </a:spcAft>
        <a:defRPr sz="4000" b="1">
          <a:solidFill>
            <a:schemeClr val="tx2"/>
          </a:solidFill>
          <a:latin typeface="Verdana" pitchFamily="34" charset="0"/>
        </a:defRPr>
      </a:lvl4pPr>
      <a:lvl5pPr algn="ctr" rtl="0" eaLnBrk="1" fontAlgn="base" hangingPunct="1">
        <a:spcBef>
          <a:spcPct val="0"/>
        </a:spcBef>
        <a:spcAft>
          <a:spcPct val="0"/>
        </a:spcAft>
        <a:defRPr sz="4000" b="1">
          <a:solidFill>
            <a:schemeClr val="tx2"/>
          </a:solidFill>
          <a:latin typeface="Verdana" pitchFamily="34" charset="0"/>
        </a:defRPr>
      </a:lvl5pPr>
      <a:lvl6pPr marL="457200" algn="ctr" rtl="0" eaLnBrk="1" fontAlgn="base" hangingPunct="1">
        <a:spcBef>
          <a:spcPct val="0"/>
        </a:spcBef>
        <a:spcAft>
          <a:spcPct val="0"/>
        </a:spcAft>
        <a:defRPr sz="4000" b="1">
          <a:solidFill>
            <a:schemeClr val="tx2"/>
          </a:solidFill>
          <a:latin typeface="Verdana" pitchFamily="34" charset="0"/>
        </a:defRPr>
      </a:lvl6pPr>
      <a:lvl7pPr marL="914400" algn="ctr" rtl="0" eaLnBrk="1" fontAlgn="base" hangingPunct="1">
        <a:spcBef>
          <a:spcPct val="0"/>
        </a:spcBef>
        <a:spcAft>
          <a:spcPct val="0"/>
        </a:spcAft>
        <a:defRPr sz="4000" b="1">
          <a:solidFill>
            <a:schemeClr val="tx2"/>
          </a:solidFill>
          <a:latin typeface="Verdana" pitchFamily="34" charset="0"/>
        </a:defRPr>
      </a:lvl7pPr>
      <a:lvl8pPr marL="1371600" algn="ctr" rtl="0" eaLnBrk="1" fontAlgn="base" hangingPunct="1">
        <a:spcBef>
          <a:spcPct val="0"/>
        </a:spcBef>
        <a:spcAft>
          <a:spcPct val="0"/>
        </a:spcAft>
        <a:defRPr sz="4000" b="1">
          <a:solidFill>
            <a:schemeClr val="tx2"/>
          </a:solidFill>
          <a:latin typeface="Verdana" pitchFamily="34" charset="0"/>
        </a:defRPr>
      </a:lvl8pPr>
      <a:lvl9pPr marL="1828800" algn="ctr" rtl="0" eaLnBrk="1" fontAlgn="base" hangingPunct="1">
        <a:spcBef>
          <a:spcPct val="0"/>
        </a:spcBef>
        <a:spcAft>
          <a:spcPct val="0"/>
        </a:spcAft>
        <a:defRPr sz="40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Horticulture 203- Floral Design Portfolio</a:t>
            </a:r>
          </a:p>
        </p:txBody>
      </p:sp>
      <p:sp>
        <p:nvSpPr>
          <p:cNvPr id="3" name="Subtitle 2"/>
          <p:cNvSpPr>
            <a:spLocks noGrp="1"/>
          </p:cNvSpPr>
          <p:nvPr>
            <p:ph type="subTitle" idx="1"/>
          </p:nvPr>
        </p:nvSpPr>
        <p:spPr/>
        <p:txBody>
          <a:bodyPr/>
          <a:lstStyle/>
          <a:p>
            <a:r>
              <a:rPr lang="en-US" dirty="0"/>
              <a:t>By: Joshua Johnson</a:t>
            </a:r>
          </a:p>
        </p:txBody>
      </p:sp>
    </p:spTree>
    <p:extLst>
      <p:ext uri="{BB962C8B-B14F-4D97-AF65-F5344CB8AC3E}">
        <p14:creationId xmlns:p14="http://schemas.microsoft.com/office/powerpoint/2010/main" val="26539055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Symmetrical Triangle- Sept.13th</a:t>
            </a:r>
          </a:p>
        </p:txBody>
      </p:sp>
      <p:sp>
        <p:nvSpPr>
          <p:cNvPr id="3" name="Content Placeholder 2"/>
          <p:cNvSpPr>
            <a:spLocks noGrp="1"/>
          </p:cNvSpPr>
          <p:nvPr>
            <p:ph idx="1"/>
          </p:nvPr>
        </p:nvSpPr>
        <p:spPr/>
        <p:txBody>
          <a:bodyPr/>
          <a:lstStyle/>
          <a:p>
            <a:r>
              <a:rPr lang="en-US" dirty="0"/>
              <a:t>3 Stock</a:t>
            </a:r>
          </a:p>
          <a:p>
            <a:r>
              <a:rPr lang="en-US" dirty="0"/>
              <a:t>1 Solidago</a:t>
            </a:r>
          </a:p>
          <a:p>
            <a:r>
              <a:rPr lang="en-US" dirty="0"/>
              <a:t>2 Cushion </a:t>
            </a:r>
          </a:p>
          <a:p>
            <a:pPr marL="0" indent="0">
              <a:buNone/>
            </a:pPr>
            <a:r>
              <a:rPr lang="en-US" dirty="0"/>
              <a:t>Chrysanthemum</a:t>
            </a:r>
          </a:p>
          <a:p>
            <a:r>
              <a:rPr lang="en-US" dirty="0"/>
              <a:t>2 </a:t>
            </a:r>
            <a:r>
              <a:rPr lang="en-US" dirty="0" err="1"/>
              <a:t>Salal</a:t>
            </a:r>
            <a:endParaRPr lang="en-US" dirty="0"/>
          </a:p>
          <a:p>
            <a:r>
              <a:rPr lang="en-US" dirty="0"/>
              <a:t>3-4 Leather leaf</a:t>
            </a:r>
          </a:p>
          <a:p>
            <a:r>
              <a:rPr lang="en-US" dirty="0"/>
              <a:t>1 </a:t>
            </a:r>
            <a:r>
              <a:rPr lang="en-US" dirty="0" err="1"/>
              <a:t>Pittosporum</a:t>
            </a:r>
            <a:endParaRPr lang="en-US" dirty="0"/>
          </a:p>
        </p:txBody>
      </p:sp>
      <p:pic>
        <p:nvPicPr>
          <p:cNvPr id="4" name="Picture 3" descr="IMG_185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095750" y="2381250"/>
            <a:ext cx="4419600" cy="3314700"/>
          </a:xfrm>
          <a:prstGeom prst="rect">
            <a:avLst/>
          </a:prstGeom>
        </p:spPr>
      </p:pic>
    </p:spTree>
    <p:extLst>
      <p:ext uri="{BB962C8B-B14F-4D97-AF65-F5344CB8AC3E}">
        <p14:creationId xmlns:p14="http://schemas.microsoft.com/office/powerpoint/2010/main" val="135666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t>Symmetrical Triangle- Line Drawing</a:t>
            </a:r>
          </a:p>
        </p:txBody>
      </p:sp>
      <p:sp>
        <p:nvSpPr>
          <p:cNvPr id="5" name="Content Placeholder 4"/>
          <p:cNvSpPr>
            <a:spLocks noGrp="1"/>
          </p:cNvSpPr>
          <p:nvPr>
            <p:ph idx="1"/>
          </p:nvPr>
        </p:nvSpPr>
        <p:spPr>
          <a:xfrm>
            <a:off x="685800" y="1981200"/>
            <a:ext cx="76200" cy="381000"/>
          </a:xfrm>
        </p:spPr>
        <p:txBody>
          <a:bodyPr/>
          <a:lstStyle/>
          <a:p>
            <a:endParaRPr lang="en-US" dirty="0"/>
          </a:p>
        </p:txBody>
      </p:sp>
      <p:pic>
        <p:nvPicPr>
          <p:cNvPr id="6" name="Picture 5" descr="IMG_200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286000" y="2171700"/>
            <a:ext cx="4572000" cy="3429000"/>
          </a:xfrm>
          <a:prstGeom prst="rect">
            <a:avLst/>
          </a:prstGeom>
        </p:spPr>
      </p:pic>
    </p:spTree>
    <p:extLst>
      <p:ext uri="{BB962C8B-B14F-4D97-AF65-F5344CB8AC3E}">
        <p14:creationId xmlns:p14="http://schemas.microsoft.com/office/powerpoint/2010/main" val="6725143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Symmetrical Triangle- Element of Design</a:t>
            </a:r>
          </a:p>
        </p:txBody>
      </p:sp>
      <p:sp>
        <p:nvSpPr>
          <p:cNvPr id="3" name="Content Placeholder 2"/>
          <p:cNvSpPr>
            <a:spLocks noGrp="1"/>
          </p:cNvSpPr>
          <p:nvPr>
            <p:ph idx="1"/>
          </p:nvPr>
        </p:nvSpPr>
        <p:spPr/>
        <p:txBody>
          <a:bodyPr/>
          <a:lstStyle/>
          <a:p>
            <a:r>
              <a:rPr lang="en-US" sz="2800" dirty="0"/>
              <a:t>Line- Visual path the eye follows to produce motion.</a:t>
            </a:r>
          </a:p>
          <a:p>
            <a:endParaRPr lang="en-US" sz="2800" dirty="0"/>
          </a:p>
          <a:p>
            <a:r>
              <a:rPr lang="en-US" sz="2800" dirty="0"/>
              <a:t>Line is done well in this design by a combination of strong vertical and horizontal lines. Also the placement of the Cushion mums really bring out the line element in the design.  </a:t>
            </a:r>
          </a:p>
          <a:p>
            <a:endParaRPr lang="en-US" dirty="0"/>
          </a:p>
        </p:txBody>
      </p:sp>
    </p:spTree>
    <p:extLst>
      <p:ext uri="{BB962C8B-B14F-4D97-AF65-F5344CB8AC3E}">
        <p14:creationId xmlns:p14="http://schemas.microsoft.com/office/powerpoint/2010/main" val="20989585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Symmetrical Triangle- Principle of Design</a:t>
            </a:r>
          </a:p>
        </p:txBody>
      </p:sp>
      <p:sp>
        <p:nvSpPr>
          <p:cNvPr id="3" name="Content Placeholder 2"/>
          <p:cNvSpPr>
            <a:spLocks noGrp="1"/>
          </p:cNvSpPr>
          <p:nvPr>
            <p:ph idx="1"/>
          </p:nvPr>
        </p:nvSpPr>
        <p:spPr/>
        <p:txBody>
          <a:bodyPr/>
          <a:lstStyle/>
          <a:p>
            <a:r>
              <a:rPr lang="en-US" sz="2800" dirty="0"/>
              <a:t>Balance- Components of design that are placed on either side to feel stability and security.  </a:t>
            </a:r>
          </a:p>
          <a:p>
            <a:endParaRPr lang="en-US" sz="2800" dirty="0"/>
          </a:p>
          <a:p>
            <a:r>
              <a:rPr lang="en-US" sz="2800" dirty="0"/>
              <a:t>Balance is done well in this design by accomplishing symmetrical design. Making the whole design feel like it is completely balanced in color and number of flowers. </a:t>
            </a:r>
          </a:p>
        </p:txBody>
      </p:sp>
    </p:spTree>
    <p:extLst>
      <p:ext uri="{BB962C8B-B14F-4D97-AF65-F5344CB8AC3E}">
        <p14:creationId xmlns:p14="http://schemas.microsoft.com/office/powerpoint/2010/main" val="22483683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Asymmetrical Triangle- Sept. 20th </a:t>
            </a:r>
          </a:p>
        </p:txBody>
      </p:sp>
      <p:sp>
        <p:nvSpPr>
          <p:cNvPr id="3" name="Content Placeholder 2"/>
          <p:cNvSpPr>
            <a:spLocks noGrp="1"/>
          </p:cNvSpPr>
          <p:nvPr>
            <p:ph idx="1"/>
          </p:nvPr>
        </p:nvSpPr>
        <p:spPr/>
        <p:txBody>
          <a:bodyPr/>
          <a:lstStyle/>
          <a:p>
            <a:r>
              <a:rPr lang="en-US" dirty="0"/>
              <a:t>3 Bells of Ireland</a:t>
            </a:r>
          </a:p>
          <a:p>
            <a:r>
              <a:rPr lang="en-US" dirty="0"/>
              <a:t>2 Cushion </a:t>
            </a:r>
          </a:p>
          <a:p>
            <a:pPr marL="0" indent="0">
              <a:buNone/>
            </a:pPr>
            <a:r>
              <a:rPr lang="en-US" dirty="0"/>
              <a:t>Chrysanthemum</a:t>
            </a:r>
          </a:p>
          <a:p>
            <a:r>
              <a:rPr lang="en-US" dirty="0"/>
              <a:t>2 Honey Melaleuca</a:t>
            </a:r>
          </a:p>
          <a:p>
            <a:r>
              <a:rPr lang="en-US" dirty="0"/>
              <a:t>2 Leather Leaf</a:t>
            </a:r>
          </a:p>
          <a:p>
            <a:r>
              <a:rPr lang="en-US" dirty="0"/>
              <a:t>1 Calcynia</a:t>
            </a:r>
          </a:p>
        </p:txBody>
      </p:sp>
      <p:pic>
        <p:nvPicPr>
          <p:cNvPr id="4" name="Picture 3" descr="IMG_186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86148" y="2329180"/>
            <a:ext cx="4344416" cy="3258312"/>
          </a:xfrm>
          <a:prstGeom prst="rect">
            <a:avLst/>
          </a:prstGeom>
        </p:spPr>
      </p:pic>
    </p:spTree>
    <p:extLst>
      <p:ext uri="{BB962C8B-B14F-4D97-AF65-F5344CB8AC3E}">
        <p14:creationId xmlns:p14="http://schemas.microsoft.com/office/powerpoint/2010/main" val="26236738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Asymmetrical Triangle- Line Drawing</a:t>
            </a:r>
          </a:p>
        </p:txBody>
      </p:sp>
      <p:sp>
        <p:nvSpPr>
          <p:cNvPr id="3" name="Content Placeholder 2"/>
          <p:cNvSpPr>
            <a:spLocks noGrp="1"/>
          </p:cNvSpPr>
          <p:nvPr>
            <p:ph idx="1"/>
          </p:nvPr>
        </p:nvSpPr>
        <p:spPr>
          <a:xfrm>
            <a:off x="685800" y="1981200"/>
            <a:ext cx="228600" cy="228600"/>
          </a:xfrm>
        </p:spPr>
        <p:txBody>
          <a:bodyPr/>
          <a:lstStyle/>
          <a:p>
            <a:endParaRPr lang="en-US" dirty="0"/>
          </a:p>
        </p:txBody>
      </p:sp>
      <p:pic>
        <p:nvPicPr>
          <p:cNvPr id="4" name="Picture 3" descr="IMG_200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362200" y="2438400"/>
            <a:ext cx="4267200" cy="3200400"/>
          </a:xfrm>
          <a:prstGeom prst="rect">
            <a:avLst/>
          </a:prstGeom>
        </p:spPr>
      </p:pic>
    </p:spTree>
    <p:extLst>
      <p:ext uri="{BB962C8B-B14F-4D97-AF65-F5344CB8AC3E}">
        <p14:creationId xmlns:p14="http://schemas.microsoft.com/office/powerpoint/2010/main" val="37277259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Asymmetrical Triangle- Element of Design</a:t>
            </a:r>
          </a:p>
        </p:txBody>
      </p:sp>
      <p:sp>
        <p:nvSpPr>
          <p:cNvPr id="3" name="Content Placeholder 2"/>
          <p:cNvSpPr>
            <a:spLocks noGrp="1"/>
          </p:cNvSpPr>
          <p:nvPr>
            <p:ph idx="1"/>
          </p:nvPr>
        </p:nvSpPr>
        <p:spPr/>
        <p:txBody>
          <a:bodyPr/>
          <a:lstStyle/>
          <a:p>
            <a:r>
              <a:rPr lang="en-US" dirty="0"/>
              <a:t>Line- Visual path the eye follows to produce motion.</a:t>
            </a:r>
          </a:p>
          <a:p>
            <a:endParaRPr lang="en-US" dirty="0"/>
          </a:p>
          <a:p>
            <a:r>
              <a:rPr lang="en-US" dirty="0"/>
              <a:t>Line is done well in this design by using vertical and horizontal lines.  The sequential placement of the Cushion mums also adds a strong line element to the design.   </a:t>
            </a:r>
          </a:p>
        </p:txBody>
      </p:sp>
    </p:spTree>
    <p:extLst>
      <p:ext uri="{BB962C8B-B14F-4D97-AF65-F5344CB8AC3E}">
        <p14:creationId xmlns:p14="http://schemas.microsoft.com/office/powerpoint/2010/main" val="23528352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Asymmetrical Triangle- Principle of Design</a:t>
            </a:r>
          </a:p>
        </p:txBody>
      </p:sp>
      <p:sp>
        <p:nvSpPr>
          <p:cNvPr id="3" name="Content Placeholder 2"/>
          <p:cNvSpPr>
            <a:spLocks noGrp="1"/>
          </p:cNvSpPr>
          <p:nvPr>
            <p:ph idx="1"/>
          </p:nvPr>
        </p:nvSpPr>
        <p:spPr/>
        <p:txBody>
          <a:bodyPr/>
          <a:lstStyle/>
          <a:p>
            <a:r>
              <a:rPr lang="en-US" sz="2500" dirty="0"/>
              <a:t>Balance- Components of design that are placed on either side to feel stability and security.</a:t>
            </a:r>
          </a:p>
          <a:p>
            <a:endParaRPr lang="en-US" sz="2500" dirty="0"/>
          </a:p>
          <a:p>
            <a:r>
              <a:rPr lang="en-US" sz="2500" dirty="0"/>
              <a:t>Balance is done well in this design by accomplishing asymmetrical balance by leaving on Cushion mum on the right side longer than the one of the left side.  Really bringing out the asymmetrical feel in the design.    </a:t>
            </a:r>
          </a:p>
        </p:txBody>
      </p:sp>
    </p:spTree>
    <p:extLst>
      <p:ext uri="{BB962C8B-B14F-4D97-AF65-F5344CB8AC3E}">
        <p14:creationId xmlns:p14="http://schemas.microsoft.com/office/powerpoint/2010/main" val="18686588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Crescent- Sept. 27th</a:t>
            </a:r>
          </a:p>
        </p:txBody>
      </p:sp>
      <p:sp>
        <p:nvSpPr>
          <p:cNvPr id="3" name="Content Placeholder 2"/>
          <p:cNvSpPr>
            <a:spLocks noGrp="1"/>
          </p:cNvSpPr>
          <p:nvPr>
            <p:ph idx="1"/>
          </p:nvPr>
        </p:nvSpPr>
        <p:spPr/>
        <p:txBody>
          <a:bodyPr/>
          <a:lstStyle/>
          <a:p>
            <a:r>
              <a:rPr lang="en-US" dirty="0"/>
              <a:t>3 Belles of Ireland</a:t>
            </a:r>
          </a:p>
          <a:p>
            <a:r>
              <a:rPr lang="en-US" dirty="0"/>
              <a:t>2 Button </a:t>
            </a:r>
          </a:p>
          <a:p>
            <a:pPr marL="0" indent="0">
              <a:buNone/>
            </a:pPr>
            <a:r>
              <a:rPr lang="en-US" dirty="0"/>
              <a:t> Chrysanthemum </a:t>
            </a:r>
          </a:p>
          <a:p>
            <a:r>
              <a:rPr lang="en-US" dirty="0"/>
              <a:t>1 </a:t>
            </a:r>
            <a:r>
              <a:rPr lang="en-US" dirty="0" err="1"/>
              <a:t>Waxflower</a:t>
            </a:r>
            <a:endParaRPr lang="en-US" dirty="0"/>
          </a:p>
          <a:p>
            <a:r>
              <a:rPr lang="en-US" dirty="0"/>
              <a:t>4 </a:t>
            </a:r>
            <a:r>
              <a:rPr lang="en-US" dirty="0" err="1"/>
              <a:t>Leatherleaf</a:t>
            </a:r>
            <a:endParaRPr lang="en-US" dirty="0"/>
          </a:p>
          <a:p>
            <a:r>
              <a:rPr lang="en-US" dirty="0"/>
              <a:t>2 </a:t>
            </a:r>
            <a:r>
              <a:rPr lang="en-US" dirty="0" err="1"/>
              <a:t>Pittosporum</a:t>
            </a:r>
            <a:endParaRPr lang="en-US" dirty="0"/>
          </a:p>
        </p:txBody>
      </p:sp>
      <p:pic>
        <p:nvPicPr>
          <p:cNvPr id="4" name="Picture 3" descr="IMG_187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96054" y="2146046"/>
            <a:ext cx="4521200" cy="3390900"/>
          </a:xfrm>
          <a:prstGeom prst="rect">
            <a:avLst/>
          </a:prstGeom>
        </p:spPr>
      </p:pic>
    </p:spTree>
    <p:extLst>
      <p:ext uri="{BB962C8B-B14F-4D97-AF65-F5344CB8AC3E}">
        <p14:creationId xmlns:p14="http://schemas.microsoft.com/office/powerpoint/2010/main" val="30696469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Crescent- Line drawing</a:t>
            </a:r>
          </a:p>
        </p:txBody>
      </p:sp>
      <p:sp>
        <p:nvSpPr>
          <p:cNvPr id="3" name="Content Placeholder 2"/>
          <p:cNvSpPr>
            <a:spLocks noGrp="1"/>
          </p:cNvSpPr>
          <p:nvPr>
            <p:ph idx="1"/>
          </p:nvPr>
        </p:nvSpPr>
        <p:spPr>
          <a:xfrm flipH="1">
            <a:off x="533400" y="1981200"/>
            <a:ext cx="152400" cy="381000"/>
          </a:xfrm>
        </p:spPr>
        <p:txBody>
          <a:bodyPr/>
          <a:lstStyle/>
          <a:p>
            <a:endParaRPr lang="en-US" dirty="0"/>
          </a:p>
        </p:txBody>
      </p:sp>
      <p:pic>
        <p:nvPicPr>
          <p:cNvPr id="4" name="Picture 3" descr="IMG_200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552700" y="2019300"/>
            <a:ext cx="4572000" cy="3429000"/>
          </a:xfrm>
          <a:prstGeom prst="rect">
            <a:avLst/>
          </a:prstGeom>
        </p:spPr>
      </p:pic>
    </p:spTree>
    <p:extLst>
      <p:ext uri="{BB962C8B-B14F-4D97-AF65-F5344CB8AC3E}">
        <p14:creationId xmlns:p14="http://schemas.microsoft.com/office/powerpoint/2010/main" val="16329467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 vase- Aug. 30th</a:t>
            </a:r>
          </a:p>
        </p:txBody>
      </p:sp>
      <p:sp>
        <p:nvSpPr>
          <p:cNvPr id="3" name="Content Placeholder 2"/>
          <p:cNvSpPr>
            <a:spLocks noGrp="1"/>
          </p:cNvSpPr>
          <p:nvPr>
            <p:ph idx="1"/>
          </p:nvPr>
        </p:nvSpPr>
        <p:spPr/>
        <p:txBody>
          <a:bodyPr/>
          <a:lstStyle/>
          <a:p>
            <a:r>
              <a:rPr lang="en-US" dirty="0"/>
              <a:t>1 Myrtle</a:t>
            </a:r>
          </a:p>
          <a:p>
            <a:r>
              <a:rPr lang="en-US" dirty="0"/>
              <a:t>2 Carnations</a:t>
            </a:r>
          </a:p>
          <a:p>
            <a:r>
              <a:rPr lang="en-US" dirty="0"/>
              <a:t>2 Hypericum</a:t>
            </a:r>
          </a:p>
          <a:p>
            <a:r>
              <a:rPr lang="en-US" dirty="0"/>
              <a:t>2 Galax</a:t>
            </a:r>
          </a:p>
        </p:txBody>
      </p:sp>
      <p:pic>
        <p:nvPicPr>
          <p:cNvPr id="4" name="Picture 3" descr="IMG_183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695700" y="2019300"/>
            <a:ext cx="4648200" cy="3657600"/>
          </a:xfrm>
          <a:prstGeom prst="rect">
            <a:avLst/>
          </a:prstGeom>
        </p:spPr>
      </p:pic>
    </p:spTree>
    <p:extLst>
      <p:ext uri="{BB962C8B-B14F-4D97-AF65-F5344CB8AC3E}">
        <p14:creationId xmlns:p14="http://schemas.microsoft.com/office/powerpoint/2010/main" val="41478913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Crescent- </a:t>
            </a:r>
            <a:br>
              <a:rPr lang="en-US" dirty="0"/>
            </a:br>
            <a:r>
              <a:rPr lang="en-US" dirty="0"/>
              <a:t>Element of Design</a:t>
            </a:r>
          </a:p>
        </p:txBody>
      </p:sp>
      <p:sp>
        <p:nvSpPr>
          <p:cNvPr id="3" name="Content Placeholder 2"/>
          <p:cNvSpPr>
            <a:spLocks noGrp="1"/>
          </p:cNvSpPr>
          <p:nvPr>
            <p:ph idx="1"/>
          </p:nvPr>
        </p:nvSpPr>
        <p:spPr/>
        <p:txBody>
          <a:bodyPr/>
          <a:lstStyle/>
          <a:p>
            <a:r>
              <a:rPr lang="en-US" sz="2600" dirty="0"/>
              <a:t>Space- The open areas around the individual components as well as the areas occupied by the composition.</a:t>
            </a:r>
          </a:p>
          <a:p>
            <a:endParaRPr lang="en-US" sz="2600" dirty="0"/>
          </a:p>
          <a:p>
            <a:r>
              <a:rPr lang="en-US" sz="2600" dirty="0"/>
              <a:t>Space is done well in this design by creating a lot of negative space using the Bells of Ireland. After realizing all the negative space you next look to the great looking positive space the flowers produce.   </a:t>
            </a:r>
          </a:p>
        </p:txBody>
      </p:sp>
    </p:spTree>
    <p:extLst>
      <p:ext uri="{BB962C8B-B14F-4D97-AF65-F5344CB8AC3E}">
        <p14:creationId xmlns:p14="http://schemas.microsoft.com/office/powerpoint/2010/main" val="19506948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Crescent-</a:t>
            </a:r>
            <a:br>
              <a:rPr lang="en-US" dirty="0"/>
            </a:br>
            <a:r>
              <a:rPr lang="en-US" dirty="0"/>
              <a:t>Principle of Design</a:t>
            </a:r>
          </a:p>
        </p:txBody>
      </p:sp>
      <p:sp>
        <p:nvSpPr>
          <p:cNvPr id="3" name="Content Placeholder 2"/>
          <p:cNvSpPr>
            <a:spLocks noGrp="1"/>
          </p:cNvSpPr>
          <p:nvPr>
            <p:ph idx="1"/>
          </p:nvPr>
        </p:nvSpPr>
        <p:spPr/>
        <p:txBody>
          <a:bodyPr/>
          <a:lstStyle/>
          <a:p>
            <a:r>
              <a:rPr lang="en-US" sz="2700" dirty="0"/>
              <a:t>Rhythm- The related orderly motion of lines, forms, shapes, or spaces of a design. </a:t>
            </a:r>
          </a:p>
          <a:p>
            <a:endParaRPr lang="en-US" sz="2700" dirty="0"/>
          </a:p>
          <a:p>
            <a:r>
              <a:rPr lang="en-US" sz="2700" dirty="0"/>
              <a:t>Rhythm is done well in this design by having a great fluid motion from one tip of the Bells of Ireland through the base flowers to the other tip. Your eye never feels the need to stop so rhythm is done well.  </a:t>
            </a:r>
          </a:p>
        </p:txBody>
      </p:sp>
    </p:spTree>
    <p:extLst>
      <p:ext uri="{BB962C8B-B14F-4D97-AF65-F5344CB8AC3E}">
        <p14:creationId xmlns:p14="http://schemas.microsoft.com/office/powerpoint/2010/main" val="34481322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Oct.4th</a:t>
            </a:r>
          </a:p>
        </p:txBody>
      </p:sp>
      <p:sp>
        <p:nvSpPr>
          <p:cNvPr id="3" name="Content Placeholder 2"/>
          <p:cNvSpPr>
            <a:spLocks noGrp="1"/>
          </p:cNvSpPr>
          <p:nvPr>
            <p:ph idx="1"/>
          </p:nvPr>
        </p:nvSpPr>
        <p:spPr/>
        <p:txBody>
          <a:bodyPr/>
          <a:lstStyle/>
          <a:p>
            <a:r>
              <a:rPr lang="en-US" dirty="0"/>
              <a:t>7 Carnation</a:t>
            </a:r>
          </a:p>
          <a:p>
            <a:r>
              <a:rPr lang="en-US" dirty="0"/>
              <a:t>2 </a:t>
            </a:r>
            <a:r>
              <a:rPr lang="en-US" dirty="0" err="1"/>
              <a:t>Agonis</a:t>
            </a:r>
            <a:endParaRPr lang="en-US" dirty="0"/>
          </a:p>
          <a:p>
            <a:r>
              <a:rPr lang="en-US" dirty="0"/>
              <a:t>2 Viking </a:t>
            </a:r>
          </a:p>
          <a:p>
            <a:pPr marL="0" indent="0">
              <a:buNone/>
            </a:pPr>
            <a:r>
              <a:rPr lang="en-US" dirty="0"/>
              <a:t>Chrysanthemum </a:t>
            </a:r>
          </a:p>
          <a:p>
            <a:r>
              <a:rPr lang="en-US" dirty="0"/>
              <a:t>1 </a:t>
            </a:r>
            <a:r>
              <a:rPr lang="en-US" dirty="0" err="1"/>
              <a:t>Limonium</a:t>
            </a:r>
            <a:endParaRPr lang="en-US" dirty="0"/>
          </a:p>
          <a:p>
            <a:r>
              <a:rPr lang="en-US" dirty="0"/>
              <a:t>4 </a:t>
            </a:r>
            <a:r>
              <a:rPr lang="en-US" dirty="0" err="1"/>
              <a:t>Leatherleaf</a:t>
            </a:r>
            <a:endParaRPr lang="en-US" dirty="0"/>
          </a:p>
          <a:p>
            <a:r>
              <a:rPr lang="en-US" dirty="0"/>
              <a:t>1 </a:t>
            </a:r>
            <a:r>
              <a:rPr lang="en-US" dirty="0" err="1"/>
              <a:t>Pittosporum</a:t>
            </a:r>
            <a:endParaRPr lang="en-US" dirty="0"/>
          </a:p>
        </p:txBody>
      </p:sp>
      <p:pic>
        <p:nvPicPr>
          <p:cNvPr id="4" name="Picture 3" descr="IMG_188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1944624"/>
            <a:ext cx="4480336" cy="3360252"/>
          </a:xfrm>
          <a:prstGeom prst="rect">
            <a:avLst/>
          </a:prstGeom>
        </p:spPr>
      </p:pic>
    </p:spTree>
    <p:extLst>
      <p:ext uri="{BB962C8B-B14F-4D97-AF65-F5344CB8AC3E}">
        <p14:creationId xmlns:p14="http://schemas.microsoft.com/office/powerpoint/2010/main" val="29043249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Line Drawing</a:t>
            </a:r>
          </a:p>
        </p:txBody>
      </p:sp>
      <p:sp>
        <p:nvSpPr>
          <p:cNvPr id="3" name="Content Placeholder 2"/>
          <p:cNvSpPr>
            <a:spLocks noGrp="1"/>
          </p:cNvSpPr>
          <p:nvPr>
            <p:ph idx="1"/>
          </p:nvPr>
        </p:nvSpPr>
        <p:spPr>
          <a:xfrm flipH="1" flipV="1">
            <a:off x="304800" y="914400"/>
            <a:ext cx="381000" cy="1066800"/>
          </a:xfrm>
        </p:spPr>
        <p:txBody>
          <a:bodyPr/>
          <a:lstStyle/>
          <a:p>
            <a:endParaRPr lang="en-US" dirty="0"/>
          </a:p>
        </p:txBody>
      </p:sp>
      <p:pic>
        <p:nvPicPr>
          <p:cNvPr id="4" name="Picture 3" descr="IMG_200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387600" y="2108200"/>
            <a:ext cx="4673600" cy="3505200"/>
          </a:xfrm>
          <a:prstGeom prst="rect">
            <a:avLst/>
          </a:prstGeom>
        </p:spPr>
      </p:pic>
    </p:spTree>
    <p:extLst>
      <p:ext uri="{BB962C8B-B14F-4D97-AF65-F5344CB8AC3E}">
        <p14:creationId xmlns:p14="http://schemas.microsoft.com/office/powerpoint/2010/main" val="23429495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a:t>
            </a:r>
            <a:br>
              <a:rPr lang="en-US" dirty="0"/>
            </a:br>
            <a:r>
              <a:rPr lang="en-US" dirty="0"/>
              <a:t>Element of Design</a:t>
            </a:r>
          </a:p>
        </p:txBody>
      </p:sp>
      <p:sp>
        <p:nvSpPr>
          <p:cNvPr id="3" name="Content Placeholder 2"/>
          <p:cNvSpPr>
            <a:spLocks noGrp="1"/>
          </p:cNvSpPr>
          <p:nvPr>
            <p:ph idx="1"/>
          </p:nvPr>
        </p:nvSpPr>
        <p:spPr/>
        <p:txBody>
          <a:bodyPr/>
          <a:lstStyle/>
          <a:p>
            <a:r>
              <a:rPr lang="en-US" sz="2800" dirty="0"/>
              <a:t>Line- Visual path the eye follows to produce motion.</a:t>
            </a:r>
          </a:p>
          <a:p>
            <a:endParaRPr lang="en-US" sz="2800" dirty="0"/>
          </a:p>
          <a:p>
            <a:r>
              <a:rPr lang="en-US" sz="2800" dirty="0"/>
              <a:t>Line is done well in this design by many horizontal, vertical and diagonal lines.  The sequential placement of the Viking mum and Carnations do a great good of creating these lines.    </a:t>
            </a:r>
          </a:p>
        </p:txBody>
      </p:sp>
    </p:spTree>
    <p:extLst>
      <p:ext uri="{BB962C8B-B14F-4D97-AF65-F5344CB8AC3E}">
        <p14:creationId xmlns:p14="http://schemas.microsoft.com/office/powerpoint/2010/main" val="2174141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a:t>
            </a:r>
            <a:br>
              <a:rPr lang="en-US" dirty="0"/>
            </a:br>
            <a:r>
              <a:rPr lang="en-US" dirty="0"/>
              <a:t>Principle Of Design</a:t>
            </a:r>
          </a:p>
        </p:txBody>
      </p:sp>
      <p:sp>
        <p:nvSpPr>
          <p:cNvPr id="3" name="Content Placeholder 2"/>
          <p:cNvSpPr>
            <a:spLocks noGrp="1"/>
          </p:cNvSpPr>
          <p:nvPr>
            <p:ph idx="1"/>
          </p:nvPr>
        </p:nvSpPr>
        <p:spPr/>
        <p:txBody>
          <a:bodyPr/>
          <a:lstStyle/>
          <a:p>
            <a:r>
              <a:rPr lang="en-US" sz="2400" dirty="0"/>
              <a:t>Harmony- The personal pleasing relationship that exist between various units or components of the design to make a whole composition.  </a:t>
            </a:r>
          </a:p>
          <a:p>
            <a:endParaRPr lang="en-US" sz="2400" dirty="0"/>
          </a:p>
          <a:p>
            <a:r>
              <a:rPr lang="en-US" sz="2400" dirty="0"/>
              <a:t>Harmony is done well in this design because I personal love the rectangular shape and placement of the flowers to create such great line. I really enjoy looking at this design and was the arrangement I gave away as my Service Learning Project.  </a:t>
            </a:r>
          </a:p>
        </p:txBody>
      </p:sp>
    </p:spTree>
    <p:extLst>
      <p:ext uri="{BB962C8B-B14F-4D97-AF65-F5344CB8AC3E}">
        <p14:creationId xmlns:p14="http://schemas.microsoft.com/office/powerpoint/2010/main" val="17558140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a:t>Vegetative-Oct. 11th</a:t>
            </a:r>
          </a:p>
        </p:txBody>
      </p:sp>
      <p:sp>
        <p:nvSpPr>
          <p:cNvPr id="3" name="Content Placeholder 2"/>
          <p:cNvSpPr>
            <a:spLocks noGrp="1"/>
          </p:cNvSpPr>
          <p:nvPr>
            <p:ph idx="1"/>
          </p:nvPr>
        </p:nvSpPr>
        <p:spPr>
          <a:xfrm>
            <a:off x="685800" y="1524000"/>
            <a:ext cx="7620000" cy="4038600"/>
          </a:xfrm>
        </p:spPr>
        <p:txBody>
          <a:bodyPr/>
          <a:lstStyle/>
          <a:p>
            <a:r>
              <a:rPr lang="en-US" dirty="0"/>
              <a:t>2 Snapdragons</a:t>
            </a:r>
          </a:p>
          <a:p>
            <a:r>
              <a:rPr lang="en-US" dirty="0"/>
              <a:t>2 Hypericum</a:t>
            </a:r>
          </a:p>
          <a:p>
            <a:r>
              <a:rPr lang="en-US" dirty="0"/>
              <a:t>1 Pixie Carnations</a:t>
            </a:r>
          </a:p>
          <a:p>
            <a:r>
              <a:rPr lang="en-US" dirty="0"/>
              <a:t>1 Alstroemeria</a:t>
            </a:r>
          </a:p>
          <a:p>
            <a:r>
              <a:rPr lang="en-US" dirty="0"/>
              <a:t>5 Honey Melaleuca</a:t>
            </a:r>
          </a:p>
          <a:p>
            <a:r>
              <a:rPr lang="en-US" dirty="0"/>
              <a:t>½ Boxwood</a:t>
            </a:r>
          </a:p>
          <a:p>
            <a:r>
              <a:rPr lang="en-US" dirty="0"/>
              <a:t>3 Lily Grass</a:t>
            </a:r>
          </a:p>
          <a:p>
            <a:r>
              <a:rPr lang="en-US" dirty="0"/>
              <a:t>3 Galax</a:t>
            </a:r>
          </a:p>
        </p:txBody>
      </p:sp>
      <p:pic>
        <p:nvPicPr>
          <p:cNvPr id="4" name="Picture 3" descr="IMG_189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00550" y="1962150"/>
            <a:ext cx="4724400" cy="3543300"/>
          </a:xfrm>
          <a:prstGeom prst="rect">
            <a:avLst/>
          </a:prstGeom>
        </p:spPr>
      </p:pic>
    </p:spTree>
    <p:extLst>
      <p:ext uri="{BB962C8B-B14F-4D97-AF65-F5344CB8AC3E}">
        <p14:creationId xmlns:p14="http://schemas.microsoft.com/office/powerpoint/2010/main" val="2542782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Vegetative-Line Drawing</a:t>
            </a:r>
          </a:p>
        </p:txBody>
      </p:sp>
      <p:sp>
        <p:nvSpPr>
          <p:cNvPr id="3" name="Content Placeholder 2"/>
          <p:cNvSpPr>
            <a:spLocks noGrp="1"/>
          </p:cNvSpPr>
          <p:nvPr>
            <p:ph idx="1"/>
          </p:nvPr>
        </p:nvSpPr>
        <p:spPr>
          <a:xfrm>
            <a:off x="685800" y="1981200"/>
            <a:ext cx="2209800" cy="4038600"/>
          </a:xfrm>
        </p:spPr>
        <p:txBody>
          <a:bodyPr/>
          <a:lstStyle/>
          <a:p>
            <a:r>
              <a:rPr lang="en-US" dirty="0"/>
              <a:t>TA said line drawing was not needed but to include this!</a:t>
            </a:r>
          </a:p>
        </p:txBody>
      </p:sp>
      <p:pic>
        <p:nvPicPr>
          <p:cNvPr id="5" name="Picture 4" descr="IMG_200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590800" y="1981200"/>
            <a:ext cx="4495800" cy="3581400"/>
          </a:xfrm>
          <a:prstGeom prst="rect">
            <a:avLst/>
          </a:prstGeom>
        </p:spPr>
      </p:pic>
    </p:spTree>
    <p:extLst>
      <p:ext uri="{BB962C8B-B14F-4D97-AF65-F5344CB8AC3E}">
        <p14:creationId xmlns:p14="http://schemas.microsoft.com/office/powerpoint/2010/main" val="18466934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Vegetative-</a:t>
            </a:r>
            <a:br>
              <a:rPr lang="en-US" dirty="0"/>
            </a:br>
            <a:r>
              <a:rPr lang="en-US" dirty="0"/>
              <a:t>Element of Design</a:t>
            </a:r>
          </a:p>
        </p:txBody>
      </p:sp>
      <p:sp>
        <p:nvSpPr>
          <p:cNvPr id="3" name="Content Placeholder 2"/>
          <p:cNvSpPr>
            <a:spLocks noGrp="1"/>
          </p:cNvSpPr>
          <p:nvPr>
            <p:ph idx="1"/>
          </p:nvPr>
        </p:nvSpPr>
        <p:spPr/>
        <p:txBody>
          <a:bodyPr/>
          <a:lstStyle/>
          <a:p>
            <a:r>
              <a:rPr lang="en-US" sz="2700" dirty="0"/>
              <a:t>Texture- Physical surface quality of materials and overall “feel” of the design.</a:t>
            </a:r>
          </a:p>
          <a:p>
            <a:endParaRPr lang="en-US" sz="2700" dirty="0"/>
          </a:p>
          <a:p>
            <a:r>
              <a:rPr lang="en-US" sz="2700" dirty="0"/>
              <a:t>Texture is done well in this design by using many different flowers with different surface textures.  The design also gives off a overall feel of a garden-like appearance that is conveyed very well by grouping of same flowers.   </a:t>
            </a:r>
          </a:p>
        </p:txBody>
      </p:sp>
    </p:spTree>
    <p:extLst>
      <p:ext uri="{BB962C8B-B14F-4D97-AF65-F5344CB8AC3E}">
        <p14:creationId xmlns:p14="http://schemas.microsoft.com/office/powerpoint/2010/main" val="71126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Vegetative- </a:t>
            </a:r>
            <a:br>
              <a:rPr lang="en-US" dirty="0"/>
            </a:br>
            <a:r>
              <a:rPr lang="en-US" dirty="0"/>
              <a:t>Principle of Design</a:t>
            </a:r>
          </a:p>
        </p:txBody>
      </p:sp>
      <p:sp>
        <p:nvSpPr>
          <p:cNvPr id="3" name="Content Placeholder 2"/>
          <p:cNvSpPr>
            <a:spLocks noGrp="1"/>
          </p:cNvSpPr>
          <p:nvPr>
            <p:ph idx="1"/>
          </p:nvPr>
        </p:nvSpPr>
        <p:spPr/>
        <p:txBody>
          <a:bodyPr/>
          <a:lstStyle/>
          <a:p>
            <a:r>
              <a:rPr lang="en-US" sz="2800" dirty="0"/>
              <a:t>Contrast- Difference between objects when they are placed next to each other.  </a:t>
            </a:r>
          </a:p>
          <a:p>
            <a:endParaRPr lang="en-US" sz="2800" dirty="0"/>
          </a:p>
          <a:p>
            <a:r>
              <a:rPr lang="en-US" sz="2800" dirty="0"/>
              <a:t>Contrast in done well in this design by providing color and texture variation throughout the design.  Making the viewer really delved into the design and enjoy every piece of it.     </a:t>
            </a:r>
          </a:p>
        </p:txBody>
      </p:sp>
    </p:spTree>
    <p:extLst>
      <p:ext uri="{BB962C8B-B14F-4D97-AF65-F5344CB8AC3E}">
        <p14:creationId xmlns:p14="http://schemas.microsoft.com/office/powerpoint/2010/main" val="15983205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a:t>Bud Vase-Line Drawing</a:t>
            </a:r>
          </a:p>
        </p:txBody>
      </p:sp>
      <p:sp>
        <p:nvSpPr>
          <p:cNvPr id="8" name="Content Placeholder 7"/>
          <p:cNvSpPr>
            <a:spLocks noGrp="1"/>
          </p:cNvSpPr>
          <p:nvPr>
            <p:ph idx="1"/>
          </p:nvPr>
        </p:nvSpPr>
        <p:spPr>
          <a:xfrm flipH="1">
            <a:off x="609600" y="1981200"/>
            <a:ext cx="76200" cy="152400"/>
          </a:xfrm>
        </p:spPr>
        <p:txBody>
          <a:bodyPr/>
          <a:lstStyle/>
          <a:p>
            <a:pPr marL="0" indent="0">
              <a:buNone/>
            </a:pPr>
            <a:endParaRPr lang="en-US" dirty="0"/>
          </a:p>
        </p:txBody>
      </p:sp>
      <p:pic>
        <p:nvPicPr>
          <p:cNvPr id="9" name="Picture 8" descr="IMG_200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146300" y="2044700"/>
            <a:ext cx="4775200" cy="3581400"/>
          </a:xfrm>
          <a:prstGeom prst="rect">
            <a:avLst/>
          </a:prstGeom>
        </p:spPr>
      </p:pic>
    </p:spTree>
    <p:extLst>
      <p:ext uri="{BB962C8B-B14F-4D97-AF65-F5344CB8AC3E}">
        <p14:creationId xmlns:p14="http://schemas.microsoft.com/office/powerpoint/2010/main" val="392850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Loose Vase- Nov. 8th</a:t>
            </a:r>
          </a:p>
        </p:txBody>
      </p:sp>
      <p:sp>
        <p:nvSpPr>
          <p:cNvPr id="3" name="Content Placeholder 2"/>
          <p:cNvSpPr>
            <a:spLocks noGrp="1"/>
          </p:cNvSpPr>
          <p:nvPr>
            <p:ph idx="1"/>
          </p:nvPr>
        </p:nvSpPr>
        <p:spPr/>
        <p:txBody>
          <a:bodyPr/>
          <a:lstStyle/>
          <a:p>
            <a:r>
              <a:rPr lang="en-US" dirty="0"/>
              <a:t>½ Boxwood</a:t>
            </a:r>
          </a:p>
          <a:p>
            <a:r>
              <a:rPr lang="en-US" dirty="0"/>
              <a:t>3 </a:t>
            </a:r>
            <a:r>
              <a:rPr lang="en-US" dirty="0" err="1"/>
              <a:t>Leatherleaf</a:t>
            </a:r>
            <a:endParaRPr lang="en-US" dirty="0"/>
          </a:p>
          <a:p>
            <a:r>
              <a:rPr lang="en-US" dirty="0"/>
              <a:t>3 Chrysanthemum</a:t>
            </a:r>
          </a:p>
          <a:p>
            <a:r>
              <a:rPr lang="en-US" dirty="0"/>
              <a:t>3 Pixie Carnations</a:t>
            </a:r>
          </a:p>
          <a:p>
            <a:r>
              <a:rPr lang="en-US" dirty="0"/>
              <a:t>1 Alstroemeria</a:t>
            </a:r>
          </a:p>
          <a:p>
            <a:r>
              <a:rPr lang="en-US" dirty="0"/>
              <a:t>½ Baby’s Breath</a:t>
            </a:r>
          </a:p>
          <a:p>
            <a:endParaRPr lang="en-US" dirty="0"/>
          </a:p>
          <a:p>
            <a:endParaRPr lang="en-US" dirty="0"/>
          </a:p>
          <a:p>
            <a:endParaRPr lang="en-US" dirty="0"/>
          </a:p>
        </p:txBody>
      </p:sp>
      <p:pic>
        <p:nvPicPr>
          <p:cNvPr id="4" name="Picture 3" descr="IMG_193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48175" y="2028825"/>
            <a:ext cx="4648200" cy="3486150"/>
          </a:xfrm>
          <a:prstGeom prst="rect">
            <a:avLst/>
          </a:prstGeom>
        </p:spPr>
      </p:pic>
    </p:spTree>
    <p:extLst>
      <p:ext uri="{BB962C8B-B14F-4D97-AF65-F5344CB8AC3E}">
        <p14:creationId xmlns:p14="http://schemas.microsoft.com/office/powerpoint/2010/main" val="37325469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Loose Vase- Line Drawing</a:t>
            </a:r>
          </a:p>
        </p:txBody>
      </p:sp>
      <p:sp>
        <p:nvSpPr>
          <p:cNvPr id="3" name="Content Placeholder 2"/>
          <p:cNvSpPr>
            <a:spLocks noGrp="1"/>
          </p:cNvSpPr>
          <p:nvPr>
            <p:ph idx="1"/>
          </p:nvPr>
        </p:nvSpPr>
        <p:spPr/>
        <p:txBody>
          <a:bodyPr/>
          <a:lstStyle/>
          <a:p>
            <a:pPr marL="0" indent="0">
              <a:buNone/>
            </a:pPr>
            <a:r>
              <a:rPr lang="en-US" dirty="0"/>
              <a:t>TA said this was not needed due to the fact that it was a design that you had free range to arrange yourself.  </a:t>
            </a:r>
          </a:p>
        </p:txBody>
      </p:sp>
    </p:spTree>
    <p:extLst>
      <p:ext uri="{BB962C8B-B14F-4D97-AF65-F5344CB8AC3E}">
        <p14:creationId xmlns:p14="http://schemas.microsoft.com/office/powerpoint/2010/main" val="21709321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Loose Vase- </a:t>
            </a:r>
            <a:br>
              <a:rPr lang="en-US" dirty="0"/>
            </a:br>
            <a:r>
              <a:rPr lang="en-US" dirty="0"/>
              <a:t>Element of Design</a:t>
            </a:r>
          </a:p>
        </p:txBody>
      </p:sp>
      <p:sp>
        <p:nvSpPr>
          <p:cNvPr id="3" name="Content Placeholder 2"/>
          <p:cNvSpPr>
            <a:spLocks noGrp="1"/>
          </p:cNvSpPr>
          <p:nvPr>
            <p:ph idx="1"/>
          </p:nvPr>
        </p:nvSpPr>
        <p:spPr/>
        <p:txBody>
          <a:bodyPr/>
          <a:lstStyle/>
          <a:p>
            <a:r>
              <a:rPr lang="en-US" sz="2700" dirty="0"/>
              <a:t>Form- The shape or contour of the individual components in a composition and/or the overall shape or configuration of a composition.</a:t>
            </a:r>
          </a:p>
          <a:p>
            <a:endParaRPr lang="en-US" sz="2700" dirty="0"/>
          </a:p>
          <a:p>
            <a:r>
              <a:rPr lang="en-US" sz="2700" dirty="0"/>
              <a:t>Form is done well in this design by it accomplishing an overall round shape. Also the design has the mass form of the Football mums at the bottom to not take away from the rest of the arrangement.  </a:t>
            </a:r>
          </a:p>
          <a:p>
            <a:endParaRPr lang="en-US" dirty="0"/>
          </a:p>
        </p:txBody>
      </p:sp>
    </p:spTree>
    <p:extLst>
      <p:ext uri="{BB962C8B-B14F-4D97-AF65-F5344CB8AC3E}">
        <p14:creationId xmlns:p14="http://schemas.microsoft.com/office/powerpoint/2010/main" val="29359646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Loose Vase- </a:t>
            </a:r>
            <a:br>
              <a:rPr lang="en-US" dirty="0"/>
            </a:br>
            <a:r>
              <a:rPr lang="en-US" dirty="0"/>
              <a:t>Principle of Design</a:t>
            </a:r>
          </a:p>
        </p:txBody>
      </p:sp>
      <p:sp>
        <p:nvSpPr>
          <p:cNvPr id="3" name="Content Placeholder 2"/>
          <p:cNvSpPr>
            <a:spLocks noGrp="1"/>
          </p:cNvSpPr>
          <p:nvPr>
            <p:ph idx="1"/>
          </p:nvPr>
        </p:nvSpPr>
        <p:spPr/>
        <p:txBody>
          <a:bodyPr/>
          <a:lstStyle/>
          <a:p>
            <a:r>
              <a:rPr lang="en-US" sz="2500" dirty="0"/>
              <a:t>Harmony- The personal pleasing relationship that exist between various units or components of the design to make a whole composition. </a:t>
            </a:r>
          </a:p>
          <a:p>
            <a:endParaRPr lang="en-US" sz="2500" dirty="0"/>
          </a:p>
          <a:p>
            <a:r>
              <a:rPr lang="en-US" sz="2500" dirty="0"/>
              <a:t>Harmony is done well in this design because the overall color scheme and shape make it very pleasing to look at.  This design is personally my favorite because it was so fun create something on your own.   </a:t>
            </a:r>
          </a:p>
          <a:p>
            <a:endParaRPr lang="en-US" dirty="0"/>
          </a:p>
        </p:txBody>
      </p:sp>
    </p:spTree>
    <p:extLst>
      <p:ext uri="{BB962C8B-B14F-4D97-AF65-F5344CB8AC3E}">
        <p14:creationId xmlns:p14="http://schemas.microsoft.com/office/powerpoint/2010/main" val="4197886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BEING GREAT!!!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3982352">
            <a:off x="325891" y="2344190"/>
            <a:ext cx="4232747" cy="347980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333012">
            <a:off x="4960847" y="2278867"/>
            <a:ext cx="3983013" cy="3657600"/>
          </a:xfrm>
          <a:prstGeom prst="rect">
            <a:avLst/>
          </a:prstGeom>
        </p:spPr>
      </p:pic>
    </p:spTree>
    <p:extLst>
      <p:ext uri="{BB962C8B-B14F-4D97-AF65-F5344CB8AC3E}">
        <p14:creationId xmlns:p14="http://schemas.microsoft.com/office/powerpoint/2010/main" val="3649730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 Vase-</a:t>
            </a:r>
            <a:br>
              <a:rPr lang="en-US" dirty="0"/>
            </a:br>
            <a:r>
              <a:rPr lang="en-US" dirty="0"/>
              <a:t>Element of Design</a:t>
            </a:r>
          </a:p>
        </p:txBody>
      </p:sp>
      <p:sp>
        <p:nvSpPr>
          <p:cNvPr id="3" name="Content Placeholder 2"/>
          <p:cNvSpPr>
            <a:spLocks noGrp="1"/>
          </p:cNvSpPr>
          <p:nvPr>
            <p:ph idx="1"/>
          </p:nvPr>
        </p:nvSpPr>
        <p:spPr/>
        <p:txBody>
          <a:bodyPr/>
          <a:lstStyle/>
          <a:p>
            <a:r>
              <a:rPr lang="en-US" dirty="0"/>
              <a:t>Line- Visual path the eye follows to produce motion.</a:t>
            </a:r>
          </a:p>
          <a:p>
            <a:endParaRPr lang="en-US" dirty="0"/>
          </a:p>
          <a:p>
            <a:r>
              <a:rPr lang="en-US" dirty="0"/>
              <a:t>Line is well done is this design by having many strong vertical lines as well as the on top of the other placement of the carnations. </a:t>
            </a:r>
          </a:p>
        </p:txBody>
      </p:sp>
    </p:spTree>
    <p:extLst>
      <p:ext uri="{BB962C8B-B14F-4D97-AF65-F5344CB8AC3E}">
        <p14:creationId xmlns:p14="http://schemas.microsoft.com/office/powerpoint/2010/main" val="20152246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 Vase-</a:t>
            </a:r>
            <a:br>
              <a:rPr lang="en-US" dirty="0"/>
            </a:br>
            <a:r>
              <a:rPr lang="en-US" dirty="0"/>
              <a:t>Principle of Design</a:t>
            </a:r>
          </a:p>
        </p:txBody>
      </p:sp>
      <p:sp>
        <p:nvSpPr>
          <p:cNvPr id="3" name="Content Placeholder 2"/>
          <p:cNvSpPr>
            <a:spLocks noGrp="1"/>
          </p:cNvSpPr>
          <p:nvPr>
            <p:ph idx="1"/>
          </p:nvPr>
        </p:nvSpPr>
        <p:spPr>
          <a:xfrm>
            <a:off x="685800" y="1981200"/>
            <a:ext cx="7772400" cy="4114800"/>
          </a:xfrm>
        </p:spPr>
        <p:txBody>
          <a:bodyPr/>
          <a:lstStyle/>
          <a:p>
            <a:r>
              <a:rPr lang="en-US" sz="2800" dirty="0"/>
              <a:t>Proportion- Relationship of each component of the design to each other in size, shape, quality, form and the environment.</a:t>
            </a:r>
          </a:p>
          <a:p>
            <a:endParaRPr lang="en-US" sz="2800" dirty="0"/>
          </a:p>
          <a:p>
            <a:r>
              <a:rPr lang="en-US" sz="2800" dirty="0"/>
              <a:t>Proportion is done well in this design by accomplishing the golden proportion rule of being one and a half times the size of the container.</a:t>
            </a:r>
          </a:p>
        </p:txBody>
      </p:sp>
    </p:spTree>
    <p:extLst>
      <p:ext uri="{BB962C8B-B14F-4D97-AF65-F5344CB8AC3E}">
        <p14:creationId xmlns:p14="http://schemas.microsoft.com/office/powerpoint/2010/main" val="6193277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Round- Sept.6th</a:t>
            </a:r>
          </a:p>
        </p:txBody>
      </p:sp>
      <p:sp>
        <p:nvSpPr>
          <p:cNvPr id="3" name="Content Placeholder 2"/>
          <p:cNvSpPr>
            <a:spLocks noGrp="1"/>
          </p:cNvSpPr>
          <p:nvPr>
            <p:ph idx="1"/>
          </p:nvPr>
        </p:nvSpPr>
        <p:spPr/>
        <p:txBody>
          <a:bodyPr/>
          <a:lstStyle/>
          <a:p>
            <a:r>
              <a:rPr lang="en-US" dirty="0"/>
              <a:t>3 Leather Leaf</a:t>
            </a:r>
          </a:p>
          <a:p>
            <a:r>
              <a:rPr lang="en-US" dirty="0"/>
              <a:t>7 Carnations</a:t>
            </a:r>
          </a:p>
          <a:p>
            <a:r>
              <a:rPr lang="en-US" dirty="0"/>
              <a:t>2 Stems Daisy </a:t>
            </a:r>
          </a:p>
          <a:p>
            <a:pPr marL="0" indent="0">
              <a:buNone/>
            </a:pPr>
            <a:r>
              <a:rPr lang="en-US" dirty="0"/>
              <a:t> Chrysanthemum</a:t>
            </a:r>
          </a:p>
          <a:p>
            <a:r>
              <a:rPr lang="en-US" dirty="0"/>
              <a:t>1 Baby's Breath</a:t>
            </a:r>
          </a:p>
          <a:p>
            <a:r>
              <a:rPr lang="en-US" dirty="0"/>
              <a:t>1-2 </a:t>
            </a:r>
            <a:r>
              <a:rPr lang="en-US" dirty="0" err="1"/>
              <a:t>Pittosporum</a:t>
            </a:r>
            <a:endParaRPr lang="en-US" dirty="0"/>
          </a:p>
        </p:txBody>
      </p:sp>
      <p:pic>
        <p:nvPicPr>
          <p:cNvPr id="4" name="Picture 3" descr="IMG_184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05300" y="2095500"/>
            <a:ext cx="4572000" cy="3429000"/>
          </a:xfrm>
          <a:prstGeom prst="rect">
            <a:avLst/>
          </a:prstGeom>
        </p:spPr>
      </p:pic>
    </p:spTree>
    <p:extLst>
      <p:ext uri="{BB962C8B-B14F-4D97-AF65-F5344CB8AC3E}">
        <p14:creationId xmlns:p14="http://schemas.microsoft.com/office/powerpoint/2010/main" val="29084862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Round-</a:t>
            </a:r>
            <a:br>
              <a:rPr lang="en-US" dirty="0"/>
            </a:br>
            <a:r>
              <a:rPr lang="en-US" dirty="0"/>
              <a:t> Line Drawing</a:t>
            </a:r>
          </a:p>
        </p:txBody>
      </p:sp>
      <p:sp>
        <p:nvSpPr>
          <p:cNvPr id="5" name="Content Placeholder 4"/>
          <p:cNvSpPr>
            <a:spLocks noGrp="1"/>
          </p:cNvSpPr>
          <p:nvPr>
            <p:ph idx="1"/>
          </p:nvPr>
        </p:nvSpPr>
        <p:spPr>
          <a:xfrm>
            <a:off x="685800" y="1981200"/>
            <a:ext cx="76200" cy="152400"/>
          </a:xfrm>
        </p:spPr>
        <p:txBody>
          <a:bodyPr/>
          <a:lstStyle/>
          <a:p>
            <a:endParaRPr lang="en-US" dirty="0"/>
          </a:p>
        </p:txBody>
      </p:sp>
      <p:pic>
        <p:nvPicPr>
          <p:cNvPr id="6" name="Picture 5" descr="IMG_200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0700" y="1981200"/>
            <a:ext cx="5562600" cy="4171950"/>
          </a:xfrm>
          <a:prstGeom prst="rect">
            <a:avLst/>
          </a:prstGeom>
        </p:spPr>
      </p:pic>
    </p:spTree>
    <p:extLst>
      <p:ext uri="{BB962C8B-B14F-4D97-AF65-F5344CB8AC3E}">
        <p14:creationId xmlns:p14="http://schemas.microsoft.com/office/powerpoint/2010/main" val="19464332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Round- </a:t>
            </a:r>
            <a:br>
              <a:rPr lang="en-US" dirty="0"/>
            </a:br>
            <a:r>
              <a:rPr lang="en-US" dirty="0"/>
              <a:t>Element of Design</a:t>
            </a:r>
          </a:p>
        </p:txBody>
      </p:sp>
      <p:sp>
        <p:nvSpPr>
          <p:cNvPr id="3" name="Content Placeholder 2"/>
          <p:cNvSpPr>
            <a:spLocks noGrp="1"/>
          </p:cNvSpPr>
          <p:nvPr>
            <p:ph idx="1"/>
          </p:nvPr>
        </p:nvSpPr>
        <p:spPr/>
        <p:txBody>
          <a:bodyPr/>
          <a:lstStyle/>
          <a:p>
            <a:r>
              <a:rPr lang="en-US" sz="2800" dirty="0"/>
              <a:t>Form- The shape or contour of the individual components in a composition and/or the overall shape or configuration of a composition.</a:t>
            </a:r>
          </a:p>
          <a:p>
            <a:endParaRPr lang="en-US" sz="2800" dirty="0"/>
          </a:p>
          <a:p>
            <a:r>
              <a:rPr lang="en-US" sz="2800" dirty="0"/>
              <a:t>Form is done well is this design by accomplishing an overall round shape using the materials provided. </a:t>
            </a:r>
          </a:p>
        </p:txBody>
      </p:sp>
    </p:spTree>
    <p:extLst>
      <p:ext uri="{BB962C8B-B14F-4D97-AF65-F5344CB8AC3E}">
        <p14:creationId xmlns:p14="http://schemas.microsoft.com/office/powerpoint/2010/main" val="16109727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Round- </a:t>
            </a:r>
            <a:br>
              <a:rPr lang="en-US" dirty="0"/>
            </a:br>
            <a:r>
              <a:rPr lang="en-US" dirty="0"/>
              <a:t>Principle of Design</a:t>
            </a:r>
          </a:p>
        </p:txBody>
      </p:sp>
      <p:sp>
        <p:nvSpPr>
          <p:cNvPr id="3" name="Content Placeholder 2"/>
          <p:cNvSpPr>
            <a:spLocks noGrp="1"/>
          </p:cNvSpPr>
          <p:nvPr>
            <p:ph idx="1"/>
          </p:nvPr>
        </p:nvSpPr>
        <p:spPr/>
        <p:txBody>
          <a:bodyPr/>
          <a:lstStyle/>
          <a:p>
            <a:r>
              <a:rPr lang="en-US" sz="2800" dirty="0"/>
              <a:t>Unity- Oneness of purpose, thought, style and spirit to accomplish a cohesive relationship of individual parts.</a:t>
            </a:r>
          </a:p>
          <a:p>
            <a:endParaRPr lang="en-US" sz="2800" dirty="0"/>
          </a:p>
          <a:p>
            <a:r>
              <a:rPr lang="en-US" sz="2800" dirty="0"/>
              <a:t>Unity is done well in this design by just creating this feeling that all these flowers go together as a whole to complete the round shape. </a:t>
            </a:r>
          </a:p>
        </p:txBody>
      </p:sp>
    </p:spTree>
    <p:extLst>
      <p:ext uri="{BB962C8B-B14F-4D97-AF65-F5344CB8AC3E}">
        <p14:creationId xmlns:p14="http://schemas.microsoft.com/office/powerpoint/2010/main" val="19812333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M02810024">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2035-01-01T08:00:00+00:00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752671</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 xsi:nil="true"/>
    <Markets xmlns="4873beb7-5857-4685-be1f-d57550cc96cc"/>
    <OriginAsset xmlns="4873beb7-5857-4685-be1f-d57550cc96cc" xsi:nil="true"/>
    <AssetStart xmlns="4873beb7-5857-4685-be1f-d57550cc96cc">2012-01-04T18:26:00+00:00</AssetStart>
    <FriendlyTitle xmlns="4873beb7-5857-4685-be1f-d57550cc96cc" xsi:nil="true"/>
    <MarketSpecific xmlns="4873beb7-5857-4685-be1f-d57550cc96cc">false</MarketSpecific>
    <TPNamespace xmlns="4873beb7-5857-4685-be1f-d57550cc96cc" xsi:nil="true"/>
    <PublishStatusLookup xmlns="4873beb7-5857-4685-be1f-d57550cc96cc">
      <Value>1422902</Value>
      <Value>1422903</Value>
    </PublishStatusLookup>
    <APAuthor xmlns="4873beb7-5857-4685-be1f-d57550cc96cc">
      <UserInfo>
        <DisplayName>REDMOND\v-miyaki</DisplayName>
        <AccountId>1928</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Botany design template</SourceTitl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2007 Template UpLeveling Do Not HandOff</UALocComments>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12 Default</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TP102810023</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14</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LocMarketGroupTiers2 xmlns="4873beb7-5857-4685-be1f-d57550cc96cc">,t:Tier 1,t:Tier 2,t:Tier 3,</LocMarketGroupTiers2>
  </documentManagement>
</p:properties>
</file>

<file path=customXml/itemProps1.xml><?xml version="1.0" encoding="utf-8"?>
<ds:datastoreItem xmlns:ds="http://schemas.openxmlformats.org/officeDocument/2006/customXml" ds:itemID="{77C9168D-6B24-4B7A-A0E8-E1D28A8F069D}">
  <ds:schemaRefs>
    <ds:schemaRef ds:uri="http://schemas.microsoft.com/sharepoint/v3/contenttype/forms"/>
  </ds:schemaRefs>
</ds:datastoreItem>
</file>

<file path=customXml/itemProps2.xml><?xml version="1.0" encoding="utf-8"?>
<ds:datastoreItem xmlns:ds="http://schemas.openxmlformats.org/officeDocument/2006/customXml" ds:itemID="{26522310-8557-4AA1-9FFD-78D8B1250A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359933-730A-4DEC-959F-DD603ED8CC07}">
  <ds:schemaRefs>
    <ds:schemaRef ds:uri="http://purl.org/dc/term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TM02810024</Template>
  <TotalTime>349</TotalTime>
  <Words>1074</Words>
  <Application>Microsoft Office PowerPoint</Application>
  <PresentationFormat>On-screen Show (4:3)</PresentationFormat>
  <Paragraphs>136</Paragraphs>
  <Slides>34</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34</vt:i4>
      </vt:variant>
    </vt:vector>
  </HeadingPairs>
  <TitlesOfParts>
    <vt:vector size="36" baseType="lpstr">
      <vt:lpstr>Verdana</vt:lpstr>
      <vt:lpstr>TM02810024</vt:lpstr>
      <vt:lpstr>Horticulture 203- Floral Design Portfolio</vt:lpstr>
      <vt:lpstr>Bud vase- Aug. 30th</vt:lpstr>
      <vt:lpstr>Bud Vase-Line Drawing</vt:lpstr>
      <vt:lpstr>Bud Vase- Element of Design</vt:lpstr>
      <vt:lpstr>Bud Vase- Principle of Design</vt:lpstr>
      <vt:lpstr>Small Round- Sept.6th</vt:lpstr>
      <vt:lpstr>Small Round-  Line Drawing</vt:lpstr>
      <vt:lpstr>Small Round-  Element of Design</vt:lpstr>
      <vt:lpstr>Small Round-  Principle of Design</vt:lpstr>
      <vt:lpstr>Symmetrical Triangle- Sept.13th</vt:lpstr>
      <vt:lpstr>Symmetrical Triangle- Line Drawing</vt:lpstr>
      <vt:lpstr>Symmetrical Triangle- Element of Design</vt:lpstr>
      <vt:lpstr>Symmetrical Triangle- Principle of Design</vt:lpstr>
      <vt:lpstr>Asymmetrical Triangle- Sept. 20th </vt:lpstr>
      <vt:lpstr>Asymmetrical Triangle- Line Drawing</vt:lpstr>
      <vt:lpstr>Asymmetrical Triangle- Element of Design</vt:lpstr>
      <vt:lpstr>Asymmetrical Triangle- Principle of Design</vt:lpstr>
      <vt:lpstr>Crescent- Sept. 27th</vt:lpstr>
      <vt:lpstr>Crescent- Line drawing</vt:lpstr>
      <vt:lpstr>Crescent-  Element of Design</vt:lpstr>
      <vt:lpstr>Crescent- Principle of Design</vt:lpstr>
      <vt:lpstr>Horizontal- Oct.4th</vt:lpstr>
      <vt:lpstr>Horizontal- Line Drawing</vt:lpstr>
      <vt:lpstr>Horizontal-  Element of Design</vt:lpstr>
      <vt:lpstr>Horizontal-  Principle Of Design</vt:lpstr>
      <vt:lpstr>Vegetative-Oct. 11th</vt:lpstr>
      <vt:lpstr>Vegetative-Line Drawing</vt:lpstr>
      <vt:lpstr>Vegetative- Element of Design</vt:lpstr>
      <vt:lpstr>Vegetative-  Principle of Design</vt:lpstr>
      <vt:lpstr>Loose Vase- Nov. 8th</vt:lpstr>
      <vt:lpstr>Loose Vase- Line Drawing</vt:lpstr>
      <vt:lpstr>Loose Vase-  Element of Design</vt:lpstr>
      <vt:lpstr>Loose Vase-  Principle of Design</vt:lpstr>
      <vt:lpstr>THANK YOU FOR BEING GREAT!!!</vt:lpstr>
    </vt:vector>
  </TitlesOfParts>
  <Company>Animation Factory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Botany design template</dc:title>
  <dc:creator>Chaim</dc:creator>
  <cp:lastModifiedBy>Joshua Johnson</cp:lastModifiedBy>
  <cp:revision>27</cp:revision>
  <cp:lastPrinted>1601-01-01T00:00:00Z</cp:lastPrinted>
  <dcterms:created xsi:type="dcterms:W3CDTF">1601-01-01T00:00:00Z</dcterms:created>
  <dcterms:modified xsi:type="dcterms:W3CDTF">2018-10-19T16:52:39Z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TC010900221033</vt:lpwstr>
  </property>
  <property fmtid="{D5CDD505-2E9C-101B-9397-08002B2CF9AE}" pid="3" name="ContentTypeId">
    <vt:lpwstr>0x0101006EDDDB5EE6D98C44930B742096920B300400F5B6D36B3EF94B4E9A635CDF2A18F5B8</vt:lpwstr>
  </property>
  <property fmtid="{D5CDD505-2E9C-101B-9397-08002B2CF9AE}" pid="4" name="InternalTags">
    <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y fmtid="{D5CDD505-2E9C-101B-9397-08002B2CF9AE}" pid="9" name="LocMarketGroupTiers">
    <vt:lpwstr>,t:Tier 1,t:Tier 2,t:Tier 3,</vt:lpwstr>
  </property>
</Properties>
</file>