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7330" autoAdjust="0"/>
  </p:normalViewPr>
  <p:slideViewPr>
    <p:cSldViewPr snapToGrid="0">
      <p:cViewPr varScale="1">
        <p:scale>
          <a:sx n="77" d="100"/>
          <a:sy n="77" d="100"/>
        </p:scale>
        <p:origin x="16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6D124-A17E-4CF5-A4ED-63864CAEC81E}" type="datetimeFigureOut">
              <a:rPr lang="en-US" smtClean="0"/>
              <a:t>11/17/2017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798BD-149B-4CBD-A6E3-2BA8A1EC38AF}" type="slidenum">
              <a:rPr lang="en-US" smtClean="0"/>
              <a:t>‹#›</a:t>
            </a:fld>
            <a:endParaRPr lang="en-US"/>
          </a:p>
        </p:txBody>
      </p:sp>
    </p:spTree>
    <p:extLst>
      <p:ext uri="{BB962C8B-B14F-4D97-AF65-F5344CB8AC3E}">
        <p14:creationId xmlns:p14="http://schemas.microsoft.com/office/powerpoint/2010/main" val="342696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http://www.specialtyproduce.com/sppics/820.png</a:t>
            </a:r>
          </a:p>
        </p:txBody>
      </p:sp>
      <p:sp>
        <p:nvSpPr>
          <p:cNvPr id="4" name="Slide Number Placeholder 3"/>
          <p:cNvSpPr>
            <a:spLocks noGrp="1"/>
          </p:cNvSpPr>
          <p:nvPr>
            <p:ph type="sldNum" sz="quarter" idx="10"/>
          </p:nvPr>
        </p:nvSpPr>
        <p:spPr/>
        <p:txBody>
          <a:bodyPr/>
          <a:lstStyle/>
          <a:p>
            <a:fld id="{881798BD-149B-4CBD-A6E3-2BA8A1EC38AF}" type="slidenum">
              <a:rPr lang="en-US" smtClean="0"/>
              <a:t>1</a:t>
            </a:fld>
            <a:endParaRPr lang="en-US"/>
          </a:p>
        </p:txBody>
      </p:sp>
    </p:spTree>
    <p:extLst>
      <p:ext uri="{BB962C8B-B14F-4D97-AF65-F5344CB8AC3E}">
        <p14:creationId xmlns:p14="http://schemas.microsoft.com/office/powerpoint/2010/main" val="409140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https://www.google.com/patents/WO2013006135A1?cl=en</a:t>
            </a:r>
          </a:p>
        </p:txBody>
      </p:sp>
      <p:sp>
        <p:nvSpPr>
          <p:cNvPr id="4" name="Slide Number Placeholder 3"/>
          <p:cNvSpPr>
            <a:spLocks noGrp="1"/>
          </p:cNvSpPr>
          <p:nvPr>
            <p:ph type="sldNum" sz="quarter" idx="10"/>
          </p:nvPr>
        </p:nvSpPr>
        <p:spPr/>
        <p:txBody>
          <a:bodyPr/>
          <a:lstStyle/>
          <a:p>
            <a:fld id="{881798BD-149B-4CBD-A6E3-2BA8A1EC38AF}" type="slidenum">
              <a:rPr lang="en-US" smtClean="0"/>
              <a:t>10</a:t>
            </a:fld>
            <a:endParaRPr lang="en-US"/>
          </a:p>
        </p:txBody>
      </p:sp>
    </p:spTree>
    <p:extLst>
      <p:ext uri="{BB962C8B-B14F-4D97-AF65-F5344CB8AC3E}">
        <p14:creationId xmlns:p14="http://schemas.microsoft.com/office/powerpoint/2010/main" val="881233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knows that you don’t want to come into direct contact with a hot pepper if you aren’t prepared. </a:t>
            </a:r>
          </a:p>
          <a:p>
            <a:r>
              <a:rPr lang="en-US" dirty="0"/>
              <a:t>Scientist got the idea that if irritated and disrupted our senses and cells so much then it might be useful in the medical field. </a:t>
            </a:r>
          </a:p>
        </p:txBody>
      </p:sp>
      <p:sp>
        <p:nvSpPr>
          <p:cNvPr id="4" name="Slide Number Placeholder 3"/>
          <p:cNvSpPr>
            <a:spLocks noGrp="1"/>
          </p:cNvSpPr>
          <p:nvPr>
            <p:ph type="sldNum" sz="quarter" idx="10"/>
          </p:nvPr>
        </p:nvSpPr>
        <p:spPr/>
        <p:txBody>
          <a:bodyPr/>
          <a:lstStyle/>
          <a:p>
            <a:fld id="{881798BD-149B-4CBD-A6E3-2BA8A1EC38AF}" type="slidenum">
              <a:rPr lang="en-US" smtClean="0"/>
              <a:t>11</a:t>
            </a:fld>
            <a:endParaRPr lang="en-US"/>
          </a:p>
        </p:txBody>
      </p:sp>
    </p:spTree>
    <p:extLst>
      <p:ext uri="{BB962C8B-B14F-4D97-AF65-F5344CB8AC3E}">
        <p14:creationId xmlns:p14="http://schemas.microsoft.com/office/powerpoint/2010/main" val="280363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https://i.pinimg.com/originals/ab/bb/31/abbb31a39fff88ca76303067c380741f.jpg</a:t>
            </a:r>
          </a:p>
          <a:p>
            <a:r>
              <a:rPr lang="en-US" dirty="0"/>
              <a:t>Image from: http://www.nephrology-uni-kiel.com/typo3temp/pics/Apoptosis_02_72ebef437a.jpg</a:t>
            </a:r>
          </a:p>
          <a:p>
            <a:endParaRPr lang="en-US" dirty="0"/>
          </a:p>
          <a:p>
            <a:r>
              <a:rPr lang="en-US" dirty="0"/>
              <a:t>The picture with the two cells is trying to compare a normal and cancerous cell.</a:t>
            </a:r>
          </a:p>
          <a:p>
            <a:r>
              <a:rPr lang="en-US" dirty="0"/>
              <a:t>Explanation of how capsaicin effects the cell will be explained on the next slide. </a:t>
            </a:r>
          </a:p>
        </p:txBody>
      </p:sp>
      <p:sp>
        <p:nvSpPr>
          <p:cNvPr id="4" name="Slide Number Placeholder 3"/>
          <p:cNvSpPr>
            <a:spLocks noGrp="1"/>
          </p:cNvSpPr>
          <p:nvPr>
            <p:ph type="sldNum" sz="quarter" idx="10"/>
          </p:nvPr>
        </p:nvSpPr>
        <p:spPr/>
        <p:txBody>
          <a:bodyPr/>
          <a:lstStyle/>
          <a:p>
            <a:fld id="{881798BD-149B-4CBD-A6E3-2BA8A1EC38AF}" type="slidenum">
              <a:rPr lang="en-US" smtClean="0"/>
              <a:t>12</a:t>
            </a:fld>
            <a:endParaRPr lang="en-US"/>
          </a:p>
        </p:txBody>
      </p:sp>
    </p:spTree>
    <p:extLst>
      <p:ext uri="{BB962C8B-B14F-4D97-AF65-F5344CB8AC3E}">
        <p14:creationId xmlns:p14="http://schemas.microsoft.com/office/powerpoint/2010/main" val="1311452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that capsaicin causes the cell to lyse is by attaching to the TRPV1 receptor found on most cells membranes.  After it attaches to the receptor it actually stays attached and inhibits anything else from entering or leaving through the TRPV1 pathway.  In doing this the cancerous cell keeps dividing and dividing but none of nutrients or compounds needed can enter the cell.  The cell is kicked into hyper drive and eventually aborts and kills itself because of the rapid division. </a:t>
            </a:r>
          </a:p>
        </p:txBody>
      </p:sp>
      <p:sp>
        <p:nvSpPr>
          <p:cNvPr id="4" name="Slide Number Placeholder 3"/>
          <p:cNvSpPr>
            <a:spLocks noGrp="1"/>
          </p:cNvSpPr>
          <p:nvPr>
            <p:ph type="sldNum" sz="quarter" idx="10"/>
          </p:nvPr>
        </p:nvSpPr>
        <p:spPr/>
        <p:txBody>
          <a:bodyPr/>
          <a:lstStyle/>
          <a:p>
            <a:fld id="{881798BD-149B-4CBD-A6E3-2BA8A1EC38AF}" type="slidenum">
              <a:rPr lang="en-US" smtClean="0"/>
              <a:t>13</a:t>
            </a:fld>
            <a:endParaRPr lang="en-US"/>
          </a:p>
        </p:txBody>
      </p:sp>
    </p:spTree>
    <p:extLst>
      <p:ext uri="{BB962C8B-B14F-4D97-AF65-F5344CB8AC3E}">
        <p14:creationId xmlns:p14="http://schemas.microsoft.com/office/powerpoint/2010/main" val="203766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http://sphweb.bumc.bu.edu/otlt/mph-modules/ph/ph709_cancer/Characteristics%20of%20Cancer%20Cells.png</a:t>
            </a:r>
          </a:p>
          <a:p>
            <a:endParaRPr lang="en-US" dirty="0"/>
          </a:p>
          <a:p>
            <a:r>
              <a:rPr lang="en-US" dirty="0"/>
              <a:t>In most of the research that I have done it is said that alone capsaicin works well in destroying the cell but if it was used in a human that a compound would be needed to help capsaicin find the unwanted cancerous cells. </a:t>
            </a:r>
          </a:p>
        </p:txBody>
      </p:sp>
      <p:sp>
        <p:nvSpPr>
          <p:cNvPr id="4" name="Slide Number Placeholder 3"/>
          <p:cNvSpPr>
            <a:spLocks noGrp="1"/>
          </p:cNvSpPr>
          <p:nvPr>
            <p:ph type="sldNum" sz="quarter" idx="10"/>
          </p:nvPr>
        </p:nvSpPr>
        <p:spPr/>
        <p:txBody>
          <a:bodyPr/>
          <a:lstStyle/>
          <a:p>
            <a:fld id="{881798BD-149B-4CBD-A6E3-2BA8A1EC38AF}" type="slidenum">
              <a:rPr lang="en-US" smtClean="0"/>
              <a:t>14</a:t>
            </a:fld>
            <a:endParaRPr lang="en-US"/>
          </a:p>
        </p:txBody>
      </p:sp>
    </p:spTree>
    <p:extLst>
      <p:ext uri="{BB962C8B-B14F-4D97-AF65-F5344CB8AC3E}">
        <p14:creationId xmlns:p14="http://schemas.microsoft.com/office/powerpoint/2010/main" val="383105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http://ar.iiarjournals.org/content/36/3/837/F1.large.jpg</a:t>
            </a:r>
          </a:p>
          <a:p>
            <a:endParaRPr lang="en-US" dirty="0"/>
          </a:p>
          <a:p>
            <a:r>
              <a:rPr lang="en-US" dirty="0"/>
              <a:t>In every scientific study that I have researched except one, I believe the scientist have said that capsaicin was effective at disrupting the cancerous cells.</a:t>
            </a:r>
          </a:p>
          <a:p>
            <a:r>
              <a:rPr lang="en-US" dirty="0"/>
              <a:t>Capsaicin has also been test only many different types of cancer from the lung to colon. </a:t>
            </a:r>
          </a:p>
          <a:p>
            <a:endParaRPr lang="en-US" dirty="0"/>
          </a:p>
        </p:txBody>
      </p:sp>
      <p:sp>
        <p:nvSpPr>
          <p:cNvPr id="4" name="Slide Number Placeholder 3"/>
          <p:cNvSpPr>
            <a:spLocks noGrp="1"/>
          </p:cNvSpPr>
          <p:nvPr>
            <p:ph type="sldNum" sz="quarter" idx="10"/>
          </p:nvPr>
        </p:nvSpPr>
        <p:spPr/>
        <p:txBody>
          <a:bodyPr/>
          <a:lstStyle/>
          <a:p>
            <a:fld id="{881798BD-149B-4CBD-A6E3-2BA8A1EC38AF}" type="slidenum">
              <a:rPr lang="en-US" smtClean="0"/>
              <a:t>15</a:t>
            </a:fld>
            <a:endParaRPr lang="en-US"/>
          </a:p>
        </p:txBody>
      </p:sp>
    </p:spTree>
    <p:extLst>
      <p:ext uri="{BB962C8B-B14F-4D97-AF65-F5344CB8AC3E}">
        <p14:creationId xmlns:p14="http://schemas.microsoft.com/office/powerpoint/2010/main" val="4098312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since capsaicin hasn’t been test on human cancer at a large scale it cant be labeled a “cure” but many scientist see promise. </a:t>
            </a:r>
          </a:p>
          <a:p>
            <a:r>
              <a:rPr lang="en-US" dirty="0"/>
              <a:t>Capsaicin combined with other compounds have however been test on dogs with cancer and it decreased the tumors and tumor growth.</a:t>
            </a:r>
          </a:p>
        </p:txBody>
      </p:sp>
      <p:sp>
        <p:nvSpPr>
          <p:cNvPr id="4" name="Slide Number Placeholder 3"/>
          <p:cNvSpPr>
            <a:spLocks noGrp="1"/>
          </p:cNvSpPr>
          <p:nvPr>
            <p:ph type="sldNum" sz="quarter" idx="10"/>
          </p:nvPr>
        </p:nvSpPr>
        <p:spPr/>
        <p:txBody>
          <a:bodyPr/>
          <a:lstStyle/>
          <a:p>
            <a:fld id="{881798BD-149B-4CBD-A6E3-2BA8A1EC38AF}" type="slidenum">
              <a:rPr lang="en-US" smtClean="0"/>
              <a:t>16</a:t>
            </a:fld>
            <a:endParaRPr lang="en-US"/>
          </a:p>
        </p:txBody>
      </p:sp>
    </p:spTree>
    <p:extLst>
      <p:ext uri="{BB962C8B-B14F-4D97-AF65-F5344CB8AC3E}">
        <p14:creationId xmlns:p14="http://schemas.microsoft.com/office/powerpoint/2010/main" val="2999236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https://www.esellersolutions.com/eSellerManager/images/upload/item/wellbeing-pro/product_image_113_5_27_14_13_38.gif</a:t>
            </a:r>
          </a:p>
          <a:p>
            <a:endParaRPr lang="en-US" dirty="0"/>
          </a:p>
          <a:p>
            <a:r>
              <a:rPr lang="en-US" dirty="0"/>
              <a:t>I was surprised to find out that for capsaicin to be effective against cancer scientist said that it couldn’t just be ingested it would have to be by means of other treatment if you wanted to see much improvement in decreasing the amount of cancer growth. </a:t>
            </a:r>
          </a:p>
        </p:txBody>
      </p:sp>
      <p:sp>
        <p:nvSpPr>
          <p:cNvPr id="4" name="Slide Number Placeholder 3"/>
          <p:cNvSpPr>
            <a:spLocks noGrp="1"/>
          </p:cNvSpPr>
          <p:nvPr>
            <p:ph type="sldNum" sz="quarter" idx="10"/>
          </p:nvPr>
        </p:nvSpPr>
        <p:spPr/>
        <p:txBody>
          <a:bodyPr/>
          <a:lstStyle/>
          <a:p>
            <a:fld id="{881798BD-149B-4CBD-A6E3-2BA8A1EC38AF}" type="slidenum">
              <a:rPr lang="en-US" smtClean="0"/>
              <a:t>17</a:t>
            </a:fld>
            <a:endParaRPr lang="en-US"/>
          </a:p>
        </p:txBody>
      </p:sp>
    </p:spTree>
    <p:extLst>
      <p:ext uri="{BB962C8B-B14F-4D97-AF65-F5344CB8AC3E}">
        <p14:creationId xmlns:p14="http://schemas.microsoft.com/office/powerpoint/2010/main" val="3571224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https://draxe.com/wp-content/uploads/2017/02/Capsaicin-ArticleMeme.jpg</a:t>
            </a:r>
          </a:p>
          <a:p>
            <a:endParaRPr lang="en-US" dirty="0"/>
          </a:p>
          <a:p>
            <a:r>
              <a:rPr lang="en-US" dirty="0"/>
              <a:t>Concluding, I hope to see some large scale testing with capsaicin involving humans in the near future because I can see the great potential that capsaicin could potentially have in the cancer fighting world. </a:t>
            </a:r>
          </a:p>
          <a:p>
            <a:r>
              <a:rPr lang="en-US" dirty="0"/>
              <a:t>I feel that capsaicin would have to be combined with other cancer fighting and finding compounds to be really effective.</a:t>
            </a:r>
          </a:p>
          <a:p>
            <a:endParaRPr lang="en-US" dirty="0"/>
          </a:p>
        </p:txBody>
      </p:sp>
      <p:sp>
        <p:nvSpPr>
          <p:cNvPr id="4" name="Slide Number Placeholder 3"/>
          <p:cNvSpPr>
            <a:spLocks noGrp="1"/>
          </p:cNvSpPr>
          <p:nvPr>
            <p:ph type="sldNum" sz="quarter" idx="10"/>
          </p:nvPr>
        </p:nvSpPr>
        <p:spPr/>
        <p:txBody>
          <a:bodyPr/>
          <a:lstStyle/>
          <a:p>
            <a:fld id="{881798BD-149B-4CBD-A6E3-2BA8A1EC38AF}" type="slidenum">
              <a:rPr lang="en-US" smtClean="0"/>
              <a:t>20</a:t>
            </a:fld>
            <a:endParaRPr lang="en-US"/>
          </a:p>
        </p:txBody>
      </p:sp>
    </p:spTree>
    <p:extLst>
      <p:ext uri="{BB962C8B-B14F-4D97-AF65-F5344CB8AC3E}">
        <p14:creationId xmlns:p14="http://schemas.microsoft.com/office/powerpoint/2010/main" val="323205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https://static.artfire.com/uploads/product/0/60/28060/8428060/8428060/large/organic_habanero_pepper_30-200_heirloom_seeds_orange_over_40_times_hotter_than_jalapeno__a01d4a3b.jpg</a:t>
            </a:r>
          </a:p>
          <a:p>
            <a:r>
              <a:rPr lang="en-US" dirty="0"/>
              <a:t>Image from: https://www.peru-explorer.com/rainforest/images/amazon_rainforest.JPG</a:t>
            </a:r>
          </a:p>
          <a:p>
            <a:endParaRPr lang="en-US" dirty="0"/>
          </a:p>
          <a:p>
            <a:r>
              <a:rPr lang="en-US" dirty="0"/>
              <a:t>Originally thought to have originated from China, hence the scientific name but it is now known to have originated from the Amazon rainforest.</a:t>
            </a:r>
          </a:p>
          <a:p>
            <a:r>
              <a:rPr lang="en-US" dirty="0"/>
              <a:t>In the temperate United States we grow Habaneros as warm season annuals. </a:t>
            </a:r>
          </a:p>
        </p:txBody>
      </p:sp>
      <p:sp>
        <p:nvSpPr>
          <p:cNvPr id="4" name="Slide Number Placeholder 3"/>
          <p:cNvSpPr>
            <a:spLocks noGrp="1"/>
          </p:cNvSpPr>
          <p:nvPr>
            <p:ph type="sldNum" sz="quarter" idx="10"/>
          </p:nvPr>
        </p:nvSpPr>
        <p:spPr/>
        <p:txBody>
          <a:bodyPr/>
          <a:lstStyle/>
          <a:p>
            <a:fld id="{881798BD-149B-4CBD-A6E3-2BA8A1EC38AF}" type="slidenum">
              <a:rPr lang="en-US" smtClean="0"/>
              <a:t>2</a:t>
            </a:fld>
            <a:endParaRPr lang="en-US"/>
          </a:p>
        </p:txBody>
      </p:sp>
    </p:spTree>
    <p:extLst>
      <p:ext uri="{BB962C8B-B14F-4D97-AF65-F5344CB8AC3E}">
        <p14:creationId xmlns:p14="http://schemas.microsoft.com/office/powerpoint/2010/main" val="231902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http://alkalinevalleyfoods.com/wp-content/uploads/2016/06/Habanero-Pepper.jpg</a:t>
            </a:r>
          </a:p>
          <a:p>
            <a:endParaRPr lang="en-US" dirty="0"/>
          </a:p>
          <a:p>
            <a:r>
              <a:rPr lang="en-US" dirty="0"/>
              <a:t>If grown in the optimum environment the Habanero pepper has been known to produce hundreds of peppers per plant. </a:t>
            </a:r>
          </a:p>
          <a:p>
            <a:r>
              <a:rPr lang="en-US" dirty="0"/>
              <a:t>Habaneros are still grown and mass produced in Central and South America.</a:t>
            </a:r>
          </a:p>
          <a:p>
            <a:endParaRPr lang="en-US" dirty="0"/>
          </a:p>
          <a:p>
            <a:endParaRPr lang="en-US" dirty="0"/>
          </a:p>
        </p:txBody>
      </p:sp>
      <p:sp>
        <p:nvSpPr>
          <p:cNvPr id="4" name="Slide Number Placeholder 3"/>
          <p:cNvSpPr>
            <a:spLocks noGrp="1"/>
          </p:cNvSpPr>
          <p:nvPr>
            <p:ph type="sldNum" sz="quarter" idx="10"/>
          </p:nvPr>
        </p:nvSpPr>
        <p:spPr/>
        <p:txBody>
          <a:bodyPr/>
          <a:lstStyle/>
          <a:p>
            <a:fld id="{881798BD-149B-4CBD-A6E3-2BA8A1EC38AF}" type="slidenum">
              <a:rPr lang="en-US" smtClean="0"/>
              <a:t>3</a:t>
            </a:fld>
            <a:endParaRPr lang="en-US"/>
          </a:p>
        </p:txBody>
      </p:sp>
    </p:spTree>
    <p:extLst>
      <p:ext uri="{BB962C8B-B14F-4D97-AF65-F5344CB8AC3E}">
        <p14:creationId xmlns:p14="http://schemas.microsoft.com/office/powerpoint/2010/main" val="381388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Lyse: destruction or degradation of a cell.</a:t>
            </a:r>
          </a:p>
          <a:p>
            <a:r>
              <a:rPr lang="en-US" dirty="0"/>
              <a:t>Every pepper in the </a:t>
            </a:r>
            <a:r>
              <a:rPr lang="en-US" i="1" dirty="0"/>
              <a:t>Capsicum </a:t>
            </a:r>
            <a:r>
              <a:rPr lang="en-US" i="0" dirty="0"/>
              <a:t>family is known to have capsaicin, either in small or large concentrations. </a:t>
            </a:r>
          </a:p>
          <a:p>
            <a:r>
              <a:rPr lang="en-US" i="0" dirty="0"/>
              <a:t>Capsaicin has been involved in many medical scientific studies that I will go into more detail about later. </a:t>
            </a:r>
            <a:endParaRPr lang="en-US" dirty="0"/>
          </a:p>
        </p:txBody>
      </p:sp>
      <p:sp>
        <p:nvSpPr>
          <p:cNvPr id="4" name="Slide Number Placeholder 3"/>
          <p:cNvSpPr>
            <a:spLocks noGrp="1"/>
          </p:cNvSpPr>
          <p:nvPr>
            <p:ph type="sldNum" sz="quarter" idx="10"/>
          </p:nvPr>
        </p:nvSpPr>
        <p:spPr/>
        <p:txBody>
          <a:bodyPr/>
          <a:lstStyle/>
          <a:p>
            <a:fld id="{881798BD-149B-4CBD-A6E3-2BA8A1EC38AF}" type="slidenum">
              <a:rPr lang="en-US" smtClean="0"/>
              <a:t>4</a:t>
            </a:fld>
            <a:endParaRPr lang="en-US"/>
          </a:p>
        </p:txBody>
      </p:sp>
    </p:spTree>
    <p:extLst>
      <p:ext uri="{BB962C8B-B14F-4D97-AF65-F5344CB8AC3E}">
        <p14:creationId xmlns:p14="http://schemas.microsoft.com/office/powerpoint/2010/main" val="292940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http://globalsistersreport.org/sites/globalsistersreport.org/files/styles/story/public/stories/images/habanero%20%281000x750%29.jpg?itok=OVl0pnGD</a:t>
            </a:r>
          </a:p>
          <a:p>
            <a:r>
              <a:rPr lang="en-US" dirty="0"/>
              <a:t>Image from: http://ak6.picdn.net/shutterstock/videos/7864906/thumb/1.jpg</a:t>
            </a:r>
          </a:p>
          <a:p>
            <a:endParaRPr lang="en-US" dirty="0"/>
          </a:p>
          <a:p>
            <a:r>
              <a:rPr lang="en-US" dirty="0"/>
              <a:t>Most of the time Habaneros are chosen due to their easy access, low cost and massive production. </a:t>
            </a:r>
          </a:p>
          <a:p>
            <a:r>
              <a:rPr lang="en-US" dirty="0"/>
              <a:t>In Mexico there are many large scale Habanero farms that mass produce peppers for the U.S.’s consumption.</a:t>
            </a:r>
          </a:p>
        </p:txBody>
      </p:sp>
      <p:sp>
        <p:nvSpPr>
          <p:cNvPr id="4" name="Slide Number Placeholder 3"/>
          <p:cNvSpPr>
            <a:spLocks noGrp="1"/>
          </p:cNvSpPr>
          <p:nvPr>
            <p:ph type="sldNum" sz="quarter" idx="10"/>
          </p:nvPr>
        </p:nvSpPr>
        <p:spPr/>
        <p:txBody>
          <a:bodyPr/>
          <a:lstStyle/>
          <a:p>
            <a:fld id="{881798BD-149B-4CBD-A6E3-2BA8A1EC38AF}" type="slidenum">
              <a:rPr lang="en-US" smtClean="0"/>
              <a:t>5</a:t>
            </a:fld>
            <a:endParaRPr lang="en-US"/>
          </a:p>
        </p:txBody>
      </p:sp>
    </p:spTree>
    <p:extLst>
      <p:ext uri="{BB962C8B-B14F-4D97-AF65-F5344CB8AC3E}">
        <p14:creationId xmlns:p14="http://schemas.microsoft.com/office/powerpoint/2010/main" val="217623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http://www.guidetobelize.info/images/habaneros_mixed.jpg</a:t>
            </a:r>
          </a:p>
          <a:p>
            <a:endParaRPr lang="en-US" dirty="0"/>
          </a:p>
          <a:p>
            <a:r>
              <a:rPr lang="en-US" dirty="0"/>
              <a:t>Another reason Habaneros are used is due to the fact that they are the hottest pepper that is mass produced. </a:t>
            </a:r>
          </a:p>
          <a:p>
            <a:r>
              <a:rPr lang="en-US" dirty="0"/>
              <a:t>Of course there are peppers that are hotter, which means they contain more capsaicin, but they aren’t produced in the quantity that Habaneros are.</a:t>
            </a:r>
          </a:p>
          <a:p>
            <a:r>
              <a:rPr lang="en-US" dirty="0"/>
              <a:t>Since the peppers have been around so long there has also been a great deal of research on the peppers genetics which aids in scientific uses.  </a:t>
            </a:r>
          </a:p>
        </p:txBody>
      </p:sp>
      <p:sp>
        <p:nvSpPr>
          <p:cNvPr id="4" name="Slide Number Placeholder 3"/>
          <p:cNvSpPr>
            <a:spLocks noGrp="1"/>
          </p:cNvSpPr>
          <p:nvPr>
            <p:ph type="sldNum" sz="quarter" idx="10"/>
          </p:nvPr>
        </p:nvSpPr>
        <p:spPr/>
        <p:txBody>
          <a:bodyPr/>
          <a:lstStyle/>
          <a:p>
            <a:fld id="{881798BD-149B-4CBD-A6E3-2BA8A1EC38AF}" type="slidenum">
              <a:rPr lang="en-US" smtClean="0"/>
              <a:t>6</a:t>
            </a:fld>
            <a:endParaRPr lang="en-US"/>
          </a:p>
        </p:txBody>
      </p:sp>
    </p:spTree>
    <p:extLst>
      <p:ext uri="{BB962C8B-B14F-4D97-AF65-F5344CB8AC3E}">
        <p14:creationId xmlns:p14="http://schemas.microsoft.com/office/powerpoint/2010/main" val="170267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http://aversiontech.com/products/capsaicins/scale/</a:t>
            </a:r>
          </a:p>
          <a:p>
            <a:endParaRPr lang="en-US" dirty="0"/>
          </a:p>
          <a:p>
            <a:r>
              <a:rPr lang="en-US" dirty="0"/>
              <a:t>As mentioned in the previous slide, you can see here that there are hotter peppers but they are produced in small numbers.</a:t>
            </a:r>
          </a:p>
          <a:p>
            <a:r>
              <a:rPr lang="en-US" dirty="0"/>
              <a:t>The Super Hot peppers are most produced in home gardens rather than in mass production farms.</a:t>
            </a:r>
          </a:p>
          <a:p>
            <a:endParaRPr lang="en-US" dirty="0"/>
          </a:p>
          <a:p>
            <a:endParaRPr lang="en-US" dirty="0"/>
          </a:p>
        </p:txBody>
      </p:sp>
      <p:sp>
        <p:nvSpPr>
          <p:cNvPr id="4" name="Slide Number Placeholder 3"/>
          <p:cNvSpPr>
            <a:spLocks noGrp="1"/>
          </p:cNvSpPr>
          <p:nvPr>
            <p:ph type="sldNum" sz="quarter" idx="10"/>
          </p:nvPr>
        </p:nvSpPr>
        <p:spPr/>
        <p:txBody>
          <a:bodyPr/>
          <a:lstStyle/>
          <a:p>
            <a:fld id="{881798BD-149B-4CBD-A6E3-2BA8A1EC38AF}" type="slidenum">
              <a:rPr lang="en-US" smtClean="0"/>
              <a:t>7</a:t>
            </a:fld>
            <a:endParaRPr lang="en-US"/>
          </a:p>
        </p:txBody>
      </p:sp>
    </p:spTree>
    <p:extLst>
      <p:ext uri="{BB962C8B-B14F-4D97-AF65-F5344CB8AC3E}">
        <p14:creationId xmlns:p14="http://schemas.microsoft.com/office/powerpoint/2010/main" val="143112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http://thechiclife.typepad.com/.a/6a00e54fdaec7288340120a622dbb4970c-pi</a:t>
            </a:r>
          </a:p>
          <a:p>
            <a:endParaRPr lang="en-US" dirty="0"/>
          </a:p>
          <a:p>
            <a:r>
              <a:rPr lang="en-US" dirty="0"/>
              <a:t>Many people don’t know but if you take the ribs and seeds out of the pepper then it loses the majority of its spice.</a:t>
            </a:r>
          </a:p>
          <a:p>
            <a:r>
              <a:rPr lang="en-US" dirty="0"/>
              <a:t>If you cut open any super hot pepper in the </a:t>
            </a:r>
            <a:r>
              <a:rPr lang="en-US" i="1" dirty="0"/>
              <a:t>Capsicum </a:t>
            </a:r>
            <a:r>
              <a:rPr lang="en-US" i="0" dirty="0"/>
              <a:t>family and you pay close attention you can sometimes see this clear looking liquid coming from the pepper. This is said to contain some capsaicin along with many other compounds.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81798BD-149B-4CBD-A6E3-2BA8A1EC38AF}" type="slidenum">
              <a:rPr lang="en-US" smtClean="0"/>
              <a:t>8</a:t>
            </a:fld>
            <a:endParaRPr lang="en-US"/>
          </a:p>
        </p:txBody>
      </p:sp>
    </p:spTree>
    <p:extLst>
      <p:ext uri="{BB962C8B-B14F-4D97-AF65-F5344CB8AC3E}">
        <p14:creationId xmlns:p14="http://schemas.microsoft.com/office/powerpoint/2010/main" val="313904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https://www.cayennediane.com/what-are-capsaicinoids/</a:t>
            </a:r>
          </a:p>
          <a:p>
            <a:endParaRPr lang="en-US" dirty="0"/>
          </a:p>
          <a:p>
            <a:r>
              <a:rPr lang="en-US" dirty="0"/>
              <a:t>There are five naturally occurring capsaicinoids named </a:t>
            </a:r>
            <a:r>
              <a:rPr lang="en-US" b="0" i="0" dirty="0">
                <a:solidFill>
                  <a:srgbClr val="222222"/>
                </a:solidFill>
                <a:effectLst/>
                <a:latin typeface="Arial" panose="020B0604020202020204" pitchFamily="34" charset="0"/>
              </a:rPr>
              <a:t>capsaicin, </a:t>
            </a:r>
            <a:r>
              <a:rPr lang="en-US" b="0" i="0" dirty="0" err="1">
                <a:solidFill>
                  <a:srgbClr val="222222"/>
                </a:solidFill>
                <a:effectLst/>
                <a:latin typeface="Arial" panose="020B0604020202020204" pitchFamily="34" charset="0"/>
              </a:rPr>
              <a:t>dihydrocapsaicin</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nordihydrocapsaicin</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homocapsaicin</a:t>
            </a:r>
            <a:r>
              <a:rPr lang="en-US" b="0" i="0" dirty="0">
                <a:solidFill>
                  <a:srgbClr val="222222"/>
                </a:solidFill>
                <a:effectLst/>
                <a:latin typeface="Arial" panose="020B0604020202020204" pitchFamily="34" charset="0"/>
              </a:rPr>
              <a:t>, and </a:t>
            </a:r>
            <a:r>
              <a:rPr lang="en-US" b="0" i="0" dirty="0" err="1">
                <a:solidFill>
                  <a:srgbClr val="222222"/>
                </a:solidFill>
                <a:effectLst/>
                <a:latin typeface="Arial" panose="020B0604020202020204" pitchFamily="34" charset="0"/>
              </a:rPr>
              <a:t>homodihydrocapsaicin</a:t>
            </a:r>
            <a:r>
              <a:rPr lang="en-US" b="0" i="0" dirty="0">
                <a:solidFill>
                  <a:srgbClr val="222222"/>
                </a:solidFill>
                <a:effectLst/>
                <a:latin typeface="Arial" panose="020B0604020202020204" pitchFamily="34" charset="0"/>
              </a:rPr>
              <a:t>.</a:t>
            </a:r>
          </a:p>
          <a:p>
            <a:r>
              <a:rPr lang="en-US" b="0" i="0" dirty="0">
                <a:solidFill>
                  <a:srgbClr val="222222"/>
                </a:solidFill>
                <a:effectLst/>
                <a:latin typeface="Arial" panose="020B0604020202020204" pitchFamily="34" charset="0"/>
              </a:rPr>
              <a:t>There is one synthetically produced </a:t>
            </a:r>
            <a:r>
              <a:rPr lang="en-US" b="0" i="0" dirty="0" err="1">
                <a:solidFill>
                  <a:srgbClr val="222222"/>
                </a:solidFill>
                <a:effectLst/>
                <a:latin typeface="Arial" panose="020B0604020202020204" pitchFamily="34" charset="0"/>
              </a:rPr>
              <a:t>capsaicinoid</a:t>
            </a:r>
            <a:r>
              <a:rPr lang="en-US" b="0" i="0" dirty="0">
                <a:solidFill>
                  <a:srgbClr val="222222"/>
                </a:solidFill>
                <a:effectLst/>
                <a:latin typeface="Arial" panose="020B0604020202020204" pitchFamily="34" charset="0"/>
              </a:rPr>
              <a:t> that is used to rival capsaicin.</a:t>
            </a:r>
          </a:p>
          <a:p>
            <a:endParaRPr lang="en-US" b="0" i="0" dirty="0">
              <a:solidFill>
                <a:srgbClr val="222222"/>
              </a:solidFill>
              <a:effectLst/>
              <a:latin typeface="Arial" panose="020B0604020202020204" pitchFamily="34" charset="0"/>
            </a:endParaRPr>
          </a:p>
          <a:p>
            <a:r>
              <a:rPr lang="en-US" sz="1200" b="0" i="0" kern="1200" dirty="0">
                <a:solidFill>
                  <a:schemeClr val="tx1"/>
                </a:solidFill>
                <a:effectLst/>
                <a:latin typeface="+mn-lt"/>
                <a:ea typeface="+mn-ea"/>
                <a:cs typeface="+mn-cs"/>
              </a:rPr>
              <a:t>Name of Capsaicin: (6</a:t>
            </a:r>
            <a:r>
              <a:rPr lang="en-US" sz="1200" b="0"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-[(4-Hydroxy-3-methoxyphenyl)methyl]-8-methylnon-6-enamide</a:t>
            </a:r>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81798BD-149B-4CBD-A6E3-2BA8A1EC38AF}" type="slidenum">
              <a:rPr lang="en-US" smtClean="0"/>
              <a:t>9</a:t>
            </a:fld>
            <a:endParaRPr lang="en-US"/>
          </a:p>
        </p:txBody>
      </p:sp>
    </p:spTree>
    <p:extLst>
      <p:ext uri="{BB962C8B-B14F-4D97-AF65-F5344CB8AC3E}">
        <p14:creationId xmlns:p14="http://schemas.microsoft.com/office/powerpoint/2010/main" val="388238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11/15/2017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3051-0E72-4E97-9FCD-36EAE7676370}"/>
              </a:ext>
            </a:extLst>
          </p:cNvPr>
          <p:cNvSpPr>
            <a:spLocks noGrp="1"/>
          </p:cNvSpPr>
          <p:nvPr>
            <p:ph type="ctrTitle"/>
          </p:nvPr>
        </p:nvSpPr>
        <p:spPr/>
        <p:txBody>
          <a:bodyPr>
            <a:normAutofit fontScale="90000"/>
          </a:bodyPr>
          <a:lstStyle/>
          <a:p>
            <a:r>
              <a:rPr lang="en-US" dirty="0"/>
              <a:t>Habanero Pepper: Have We Found the Unknown Cure?</a:t>
            </a:r>
            <a:br>
              <a:rPr lang="en-US" dirty="0"/>
            </a:br>
            <a:r>
              <a:rPr lang="en-US" sz="3600" dirty="0"/>
              <a:t>Secrets of Capsaicin</a:t>
            </a:r>
          </a:p>
        </p:txBody>
      </p:sp>
      <p:sp>
        <p:nvSpPr>
          <p:cNvPr id="3" name="Subtitle 2">
            <a:extLst>
              <a:ext uri="{FF2B5EF4-FFF2-40B4-BE49-F238E27FC236}">
                <a16:creationId xmlns:a16="http://schemas.microsoft.com/office/drawing/2014/main" id="{1A88C70C-BA7E-448F-AD63-C8423213388A}"/>
              </a:ext>
            </a:extLst>
          </p:cNvPr>
          <p:cNvSpPr>
            <a:spLocks noGrp="1"/>
          </p:cNvSpPr>
          <p:nvPr>
            <p:ph type="subTitle" idx="1"/>
          </p:nvPr>
        </p:nvSpPr>
        <p:spPr>
          <a:xfrm>
            <a:off x="2589212" y="5563442"/>
            <a:ext cx="8915399" cy="1126283"/>
          </a:xfrm>
        </p:spPr>
        <p:txBody>
          <a:bodyPr/>
          <a:lstStyle/>
          <a:p>
            <a:r>
              <a:rPr lang="en-US" dirty="0"/>
              <a:t>BY: Joshua Johnson</a:t>
            </a:r>
          </a:p>
        </p:txBody>
      </p:sp>
      <p:pic>
        <p:nvPicPr>
          <p:cNvPr id="5122" name="Picture 2" descr="Image result for Habanero pepper">
            <a:extLst>
              <a:ext uri="{FF2B5EF4-FFF2-40B4-BE49-F238E27FC236}">
                <a16:creationId xmlns:a16="http://schemas.microsoft.com/office/drawing/2014/main" id="{D48CC3F9-4D8F-44A0-9C44-89FE44FC6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441" y="131925"/>
            <a:ext cx="4606857" cy="238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55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4B64-5C9B-4FB3-8C52-57E2A23B9E43}"/>
              </a:ext>
            </a:extLst>
          </p:cNvPr>
          <p:cNvSpPr>
            <a:spLocks noGrp="1"/>
          </p:cNvSpPr>
          <p:nvPr>
            <p:ph type="title"/>
          </p:nvPr>
        </p:nvSpPr>
        <p:spPr/>
        <p:txBody>
          <a:bodyPr/>
          <a:lstStyle/>
          <a:p>
            <a:r>
              <a:rPr lang="en-US" dirty="0"/>
              <a:t>What are Capsaicinoids?</a:t>
            </a:r>
          </a:p>
        </p:txBody>
      </p:sp>
      <p:sp>
        <p:nvSpPr>
          <p:cNvPr id="3" name="Content Placeholder 2">
            <a:extLst>
              <a:ext uri="{FF2B5EF4-FFF2-40B4-BE49-F238E27FC236}">
                <a16:creationId xmlns:a16="http://schemas.microsoft.com/office/drawing/2014/main" id="{A3482845-41F5-4ACC-A9D4-5AB22FCADB36}"/>
              </a:ext>
            </a:extLst>
          </p:cNvPr>
          <p:cNvSpPr>
            <a:spLocks noGrp="1"/>
          </p:cNvSpPr>
          <p:nvPr>
            <p:ph idx="1"/>
          </p:nvPr>
        </p:nvSpPr>
        <p:spPr/>
        <p:txBody>
          <a:bodyPr>
            <a:normAutofit/>
          </a:bodyPr>
          <a:lstStyle/>
          <a:p>
            <a:r>
              <a:rPr lang="en-US" sz="2400" dirty="0"/>
              <a:t>What gives peppers their heat</a:t>
            </a:r>
          </a:p>
          <a:p>
            <a:r>
              <a:rPr lang="en-US" sz="2400" dirty="0"/>
              <a:t>No flavor</a:t>
            </a:r>
          </a:p>
          <a:p>
            <a:r>
              <a:rPr lang="en-US" sz="2400" dirty="0"/>
              <a:t>No odor</a:t>
            </a:r>
          </a:p>
          <a:p>
            <a:r>
              <a:rPr lang="en-US" sz="2400" dirty="0"/>
              <a:t>Attach directly to pain receptors   </a:t>
            </a:r>
          </a:p>
        </p:txBody>
      </p:sp>
      <p:pic>
        <p:nvPicPr>
          <p:cNvPr id="3074" name="Picture 2" descr="Figure imgf000008_0001">
            <a:extLst>
              <a:ext uri="{FF2B5EF4-FFF2-40B4-BE49-F238E27FC236}">
                <a16:creationId xmlns:a16="http://schemas.microsoft.com/office/drawing/2014/main" id="{1D02E3BC-3982-44A5-B6AC-A7CF2EF61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411" y="4091588"/>
            <a:ext cx="6090868" cy="276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2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972C-3A3C-4354-B4DA-2BC2C5408592}"/>
              </a:ext>
            </a:extLst>
          </p:cNvPr>
          <p:cNvSpPr>
            <a:spLocks noGrp="1"/>
          </p:cNvSpPr>
          <p:nvPr>
            <p:ph type="title"/>
          </p:nvPr>
        </p:nvSpPr>
        <p:spPr/>
        <p:txBody>
          <a:bodyPr/>
          <a:lstStyle/>
          <a:p>
            <a:r>
              <a:rPr lang="en-US" dirty="0"/>
              <a:t>Why Scientist Started Using Capsaicin</a:t>
            </a:r>
          </a:p>
        </p:txBody>
      </p:sp>
      <p:sp>
        <p:nvSpPr>
          <p:cNvPr id="3" name="Content Placeholder 2">
            <a:extLst>
              <a:ext uri="{FF2B5EF4-FFF2-40B4-BE49-F238E27FC236}">
                <a16:creationId xmlns:a16="http://schemas.microsoft.com/office/drawing/2014/main" id="{CA8648A5-3D8C-44BA-8C25-8B10FEE59D7F}"/>
              </a:ext>
            </a:extLst>
          </p:cNvPr>
          <p:cNvSpPr>
            <a:spLocks noGrp="1"/>
          </p:cNvSpPr>
          <p:nvPr>
            <p:ph idx="1"/>
          </p:nvPr>
        </p:nvSpPr>
        <p:spPr/>
        <p:txBody>
          <a:bodyPr>
            <a:normAutofit/>
          </a:bodyPr>
          <a:lstStyle/>
          <a:p>
            <a:r>
              <a:rPr lang="en-US" sz="2400" dirty="0"/>
              <a:t>Known to be an strong irritant</a:t>
            </a:r>
          </a:p>
          <a:p>
            <a:endParaRPr lang="en-US" sz="2400" dirty="0"/>
          </a:p>
          <a:p>
            <a:r>
              <a:rPr lang="en-US" sz="2400" dirty="0"/>
              <a:t>Noticed that animals even avoid contact</a:t>
            </a:r>
          </a:p>
          <a:p>
            <a:endParaRPr lang="en-US" sz="2400" dirty="0"/>
          </a:p>
          <a:p>
            <a:r>
              <a:rPr lang="en-US" sz="2400" dirty="0"/>
              <a:t>Started to use in test trails</a:t>
            </a:r>
          </a:p>
          <a:p>
            <a:endParaRPr lang="en-US" sz="2400" dirty="0"/>
          </a:p>
        </p:txBody>
      </p:sp>
    </p:spTree>
    <p:extLst>
      <p:ext uri="{BB962C8B-B14F-4D97-AF65-F5344CB8AC3E}">
        <p14:creationId xmlns:p14="http://schemas.microsoft.com/office/powerpoint/2010/main" val="179712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FD14-C0B3-42AA-BBBD-5A48E802D848}"/>
              </a:ext>
            </a:extLst>
          </p:cNvPr>
          <p:cNvSpPr>
            <a:spLocks noGrp="1"/>
          </p:cNvSpPr>
          <p:nvPr>
            <p:ph type="title"/>
          </p:nvPr>
        </p:nvSpPr>
        <p:spPr/>
        <p:txBody>
          <a:bodyPr/>
          <a:lstStyle/>
          <a:p>
            <a:r>
              <a:rPr lang="en-US" dirty="0"/>
              <a:t>Secrets of Capsaicin</a:t>
            </a:r>
          </a:p>
        </p:txBody>
      </p:sp>
      <p:sp>
        <p:nvSpPr>
          <p:cNvPr id="3" name="Content Placeholder 2">
            <a:extLst>
              <a:ext uri="{FF2B5EF4-FFF2-40B4-BE49-F238E27FC236}">
                <a16:creationId xmlns:a16="http://schemas.microsoft.com/office/drawing/2014/main" id="{E8DFC9BF-FC1E-48E2-82EB-B3A7EDF28DA0}"/>
              </a:ext>
            </a:extLst>
          </p:cNvPr>
          <p:cNvSpPr>
            <a:spLocks noGrp="1"/>
          </p:cNvSpPr>
          <p:nvPr>
            <p:ph idx="1"/>
          </p:nvPr>
        </p:nvSpPr>
        <p:spPr>
          <a:xfrm>
            <a:off x="2589212" y="2133600"/>
            <a:ext cx="8915400" cy="3777622"/>
          </a:xfrm>
        </p:spPr>
        <p:txBody>
          <a:bodyPr>
            <a:normAutofit/>
          </a:bodyPr>
          <a:lstStyle/>
          <a:p>
            <a:r>
              <a:rPr lang="en-US" sz="2400" dirty="0"/>
              <a:t>Attaches to TRPV1 receptor on cell membrane</a:t>
            </a:r>
          </a:p>
          <a:p>
            <a:endParaRPr lang="en-US" sz="2400" dirty="0"/>
          </a:p>
          <a:p>
            <a:r>
              <a:rPr lang="en-US" sz="2400" dirty="0"/>
              <a:t>Found to cause apoptosis and lyse in cells</a:t>
            </a:r>
          </a:p>
          <a:p>
            <a:endParaRPr lang="en-US" sz="2400" dirty="0"/>
          </a:p>
          <a:p>
            <a:endParaRPr lang="en-US" sz="2400" dirty="0"/>
          </a:p>
          <a:p>
            <a:pPr marL="0" indent="0">
              <a:buNone/>
            </a:pPr>
            <a:endParaRPr lang="en-US" sz="2400" dirty="0"/>
          </a:p>
          <a:p>
            <a:endParaRPr lang="en-US" sz="2400" dirty="0"/>
          </a:p>
          <a:p>
            <a:endParaRPr lang="en-US" sz="2400" dirty="0"/>
          </a:p>
        </p:txBody>
      </p:sp>
      <p:pic>
        <p:nvPicPr>
          <p:cNvPr id="10242" name="Picture 2" descr="http://www.nephrology-uni-kiel.com/typo3temp/pics/Apoptosis_02_72ebef437a.jpg">
            <a:extLst>
              <a:ext uri="{FF2B5EF4-FFF2-40B4-BE49-F238E27FC236}">
                <a16:creationId xmlns:a16="http://schemas.microsoft.com/office/drawing/2014/main" id="{F8D8BFB1-4B95-4A8A-B4C1-5F45E0597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60" y="3666478"/>
            <a:ext cx="4353583" cy="282982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i.pinimg.com/originals/ab/bb/31/abbb31a39fff88ca76303067c380741f.jpg">
            <a:extLst>
              <a:ext uri="{FF2B5EF4-FFF2-40B4-BE49-F238E27FC236}">
                <a16:creationId xmlns:a16="http://schemas.microsoft.com/office/drawing/2014/main" id="{A7F0B0E5-DA11-445C-B995-BED6D41AF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226" y="3800281"/>
            <a:ext cx="4910977" cy="269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EAA1-7A1F-411A-BE97-4B38AC2D9E9C}"/>
              </a:ext>
            </a:extLst>
          </p:cNvPr>
          <p:cNvSpPr>
            <a:spLocks noGrp="1"/>
          </p:cNvSpPr>
          <p:nvPr>
            <p:ph type="title"/>
          </p:nvPr>
        </p:nvSpPr>
        <p:spPr/>
        <p:txBody>
          <a:bodyPr/>
          <a:lstStyle/>
          <a:p>
            <a:r>
              <a:rPr lang="en-US" dirty="0"/>
              <a:t>How Capsaicin Kills the Cell</a:t>
            </a:r>
          </a:p>
        </p:txBody>
      </p:sp>
      <p:sp>
        <p:nvSpPr>
          <p:cNvPr id="3" name="Content Placeholder 2">
            <a:extLst>
              <a:ext uri="{FF2B5EF4-FFF2-40B4-BE49-F238E27FC236}">
                <a16:creationId xmlns:a16="http://schemas.microsoft.com/office/drawing/2014/main" id="{E1617615-B944-47C2-93BD-6564931D579D}"/>
              </a:ext>
            </a:extLst>
          </p:cNvPr>
          <p:cNvSpPr>
            <a:spLocks noGrp="1"/>
          </p:cNvSpPr>
          <p:nvPr>
            <p:ph idx="1"/>
          </p:nvPr>
        </p:nvSpPr>
        <p:spPr/>
        <p:txBody>
          <a:bodyPr>
            <a:normAutofit/>
          </a:bodyPr>
          <a:lstStyle/>
          <a:p>
            <a:r>
              <a:rPr lang="en-US" sz="2400" dirty="0"/>
              <a:t>After attaching to TRPV1 receptor</a:t>
            </a:r>
          </a:p>
          <a:p>
            <a:endParaRPr lang="en-US" sz="2400" dirty="0"/>
          </a:p>
          <a:p>
            <a:r>
              <a:rPr lang="en-US" sz="2400" dirty="0"/>
              <a:t>Capsaicin causes cells to go into hyper drive</a:t>
            </a:r>
          </a:p>
          <a:p>
            <a:endParaRPr lang="en-US" sz="2400" dirty="0"/>
          </a:p>
          <a:p>
            <a:r>
              <a:rPr lang="en-US" sz="2400" dirty="0"/>
              <a:t>Uses up all its resources and aborts all other processes</a:t>
            </a:r>
          </a:p>
        </p:txBody>
      </p:sp>
    </p:spTree>
    <p:extLst>
      <p:ext uri="{BB962C8B-B14F-4D97-AF65-F5344CB8AC3E}">
        <p14:creationId xmlns:p14="http://schemas.microsoft.com/office/powerpoint/2010/main" val="41937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A6E7-8F81-4ADD-9771-2E52CABDD9B6}"/>
              </a:ext>
            </a:extLst>
          </p:cNvPr>
          <p:cNvSpPr>
            <a:spLocks noGrp="1"/>
          </p:cNvSpPr>
          <p:nvPr>
            <p:ph type="title"/>
          </p:nvPr>
        </p:nvSpPr>
        <p:spPr/>
        <p:txBody>
          <a:bodyPr/>
          <a:lstStyle/>
          <a:p>
            <a:r>
              <a:rPr lang="en-US" dirty="0"/>
              <a:t>Capsaicin's use in Cancer</a:t>
            </a:r>
          </a:p>
        </p:txBody>
      </p:sp>
      <p:sp>
        <p:nvSpPr>
          <p:cNvPr id="3" name="Content Placeholder 2">
            <a:extLst>
              <a:ext uri="{FF2B5EF4-FFF2-40B4-BE49-F238E27FC236}">
                <a16:creationId xmlns:a16="http://schemas.microsoft.com/office/drawing/2014/main" id="{4488D9C3-8AE3-4770-B565-F20A62AC8317}"/>
              </a:ext>
            </a:extLst>
          </p:cNvPr>
          <p:cNvSpPr>
            <a:spLocks noGrp="1"/>
          </p:cNvSpPr>
          <p:nvPr>
            <p:ph idx="1"/>
          </p:nvPr>
        </p:nvSpPr>
        <p:spPr/>
        <p:txBody>
          <a:bodyPr>
            <a:normAutofit/>
          </a:bodyPr>
          <a:lstStyle/>
          <a:p>
            <a:r>
              <a:rPr lang="en-US" sz="2800" dirty="0"/>
              <a:t>Only attacks abnormal cells</a:t>
            </a:r>
          </a:p>
          <a:p>
            <a:r>
              <a:rPr lang="en-US" sz="2800" dirty="0"/>
              <a:t>Leaves normal cells alone</a:t>
            </a:r>
          </a:p>
          <a:p>
            <a:endParaRPr lang="en-US" sz="2800" dirty="0"/>
          </a:p>
          <a:p>
            <a:r>
              <a:rPr lang="en-US" sz="2800" dirty="0"/>
              <a:t>To be more effective attach Capsaicin to cancer finding compound</a:t>
            </a:r>
          </a:p>
          <a:p>
            <a:pPr marL="0" indent="0">
              <a:buNone/>
            </a:pPr>
            <a:endParaRPr lang="en-US" sz="2800" dirty="0"/>
          </a:p>
        </p:txBody>
      </p:sp>
      <p:pic>
        <p:nvPicPr>
          <p:cNvPr id="11266" name="Picture 2" descr="http://sphweb.bumc.bu.edu/otlt/mph-modules/ph/ph709_cancer/Characteristics%20of%20Cancer%20Cells.png">
            <a:extLst>
              <a:ext uri="{FF2B5EF4-FFF2-40B4-BE49-F238E27FC236}">
                <a16:creationId xmlns:a16="http://schemas.microsoft.com/office/drawing/2014/main" id="{1D5D5BA4-D411-4BDD-9302-95B8D0A9E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817" y="4260164"/>
            <a:ext cx="4367814" cy="268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1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F4F4-46F0-4067-A561-6D8059372C13}"/>
              </a:ext>
            </a:extLst>
          </p:cNvPr>
          <p:cNvSpPr>
            <a:spLocks noGrp="1"/>
          </p:cNvSpPr>
          <p:nvPr>
            <p:ph type="title"/>
          </p:nvPr>
        </p:nvSpPr>
        <p:spPr/>
        <p:txBody>
          <a:bodyPr/>
          <a:lstStyle/>
          <a:p>
            <a:r>
              <a:rPr lang="en-US" dirty="0"/>
              <a:t>Is Capsaicin the Real Deal?</a:t>
            </a:r>
          </a:p>
        </p:txBody>
      </p:sp>
      <p:sp>
        <p:nvSpPr>
          <p:cNvPr id="8" name="Content Placeholder 7">
            <a:extLst>
              <a:ext uri="{FF2B5EF4-FFF2-40B4-BE49-F238E27FC236}">
                <a16:creationId xmlns:a16="http://schemas.microsoft.com/office/drawing/2014/main" id="{EAD308C5-E673-41AF-A1AD-373BE6F829C6}"/>
              </a:ext>
            </a:extLst>
          </p:cNvPr>
          <p:cNvSpPr>
            <a:spLocks noGrp="1"/>
          </p:cNvSpPr>
          <p:nvPr>
            <p:ph sz="half" idx="1"/>
          </p:nvPr>
        </p:nvSpPr>
        <p:spPr/>
        <p:txBody>
          <a:bodyPr>
            <a:normAutofit/>
          </a:bodyPr>
          <a:lstStyle/>
          <a:p>
            <a:r>
              <a:rPr lang="en-US" sz="2800" dirty="0"/>
              <a:t>Many medical scientific studies have been completed</a:t>
            </a:r>
          </a:p>
          <a:p>
            <a:r>
              <a:rPr lang="en-US" sz="2800" dirty="0"/>
              <a:t>Similarly effective in most studies</a:t>
            </a:r>
          </a:p>
          <a:p>
            <a:endParaRPr lang="en-US" sz="2800" dirty="0"/>
          </a:p>
        </p:txBody>
      </p:sp>
      <p:sp>
        <p:nvSpPr>
          <p:cNvPr id="9" name="Content Placeholder 8">
            <a:extLst>
              <a:ext uri="{FF2B5EF4-FFF2-40B4-BE49-F238E27FC236}">
                <a16:creationId xmlns:a16="http://schemas.microsoft.com/office/drawing/2014/main" id="{9B85A7D5-3A32-4984-BD06-85BAAD13F917}"/>
              </a:ext>
            </a:extLst>
          </p:cNvPr>
          <p:cNvSpPr>
            <a:spLocks noGrp="1"/>
          </p:cNvSpPr>
          <p:nvPr>
            <p:ph sz="half" idx="2"/>
          </p:nvPr>
        </p:nvSpPr>
        <p:spPr/>
        <p:txBody>
          <a:bodyPr>
            <a:normAutofit/>
          </a:bodyPr>
          <a:lstStyle/>
          <a:p>
            <a:r>
              <a:rPr lang="en-US" sz="2800" dirty="0"/>
              <a:t>Tested on many types of cancer</a:t>
            </a:r>
          </a:p>
        </p:txBody>
      </p:sp>
      <p:pic>
        <p:nvPicPr>
          <p:cNvPr id="12290" name="Picture 2" descr="http://ar.iiarjournals.org/content/36/3/837/F1.large.jpg">
            <a:extLst>
              <a:ext uri="{FF2B5EF4-FFF2-40B4-BE49-F238E27FC236}">
                <a16:creationId xmlns:a16="http://schemas.microsoft.com/office/drawing/2014/main" id="{659AAC55-D3F8-4312-B9F2-38EFF234F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353" y="3314109"/>
            <a:ext cx="5347826" cy="282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0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63094A-2140-48DF-8F5B-4BA04FD07CDE}"/>
              </a:ext>
            </a:extLst>
          </p:cNvPr>
          <p:cNvSpPr>
            <a:spLocks noGrp="1"/>
          </p:cNvSpPr>
          <p:nvPr>
            <p:ph type="title"/>
          </p:nvPr>
        </p:nvSpPr>
        <p:spPr/>
        <p:txBody>
          <a:bodyPr/>
          <a:lstStyle/>
          <a:p>
            <a:r>
              <a:rPr lang="en-US" dirty="0"/>
              <a:t>Results on Capsaicin Vs. Cancer</a:t>
            </a:r>
          </a:p>
        </p:txBody>
      </p:sp>
      <p:sp>
        <p:nvSpPr>
          <p:cNvPr id="6" name="Content Placeholder 5">
            <a:extLst>
              <a:ext uri="{FF2B5EF4-FFF2-40B4-BE49-F238E27FC236}">
                <a16:creationId xmlns:a16="http://schemas.microsoft.com/office/drawing/2014/main" id="{053A5130-4BB8-4B09-964B-6DD238ABAC60}"/>
              </a:ext>
            </a:extLst>
          </p:cNvPr>
          <p:cNvSpPr>
            <a:spLocks noGrp="1"/>
          </p:cNvSpPr>
          <p:nvPr>
            <p:ph idx="1"/>
          </p:nvPr>
        </p:nvSpPr>
        <p:spPr/>
        <p:txBody>
          <a:bodyPr>
            <a:normAutofit/>
          </a:bodyPr>
          <a:lstStyle/>
          <a:p>
            <a:r>
              <a:rPr lang="en-US" sz="2400" dirty="0"/>
              <a:t>No large-scale testing done to date</a:t>
            </a:r>
          </a:p>
          <a:p>
            <a:endParaRPr lang="en-US" sz="2400" dirty="0"/>
          </a:p>
          <a:p>
            <a:r>
              <a:rPr lang="en-US" sz="2400" dirty="0"/>
              <a:t>Results say it is VERY promising</a:t>
            </a:r>
          </a:p>
          <a:p>
            <a:endParaRPr lang="en-US" sz="2400" dirty="0"/>
          </a:p>
          <a:p>
            <a:r>
              <a:rPr lang="en-US" sz="2400" dirty="0"/>
              <a:t>However more research needs to be done to classify as cure</a:t>
            </a:r>
          </a:p>
        </p:txBody>
      </p:sp>
    </p:spTree>
    <p:extLst>
      <p:ext uri="{BB962C8B-B14F-4D97-AF65-F5344CB8AC3E}">
        <p14:creationId xmlns:p14="http://schemas.microsoft.com/office/powerpoint/2010/main" val="410320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D9B7-D4BE-4928-BEDB-983D5BB17EB0}"/>
              </a:ext>
            </a:extLst>
          </p:cNvPr>
          <p:cNvSpPr>
            <a:spLocks noGrp="1"/>
          </p:cNvSpPr>
          <p:nvPr>
            <p:ph type="title"/>
          </p:nvPr>
        </p:nvSpPr>
        <p:spPr/>
        <p:txBody>
          <a:bodyPr/>
          <a:lstStyle/>
          <a:p>
            <a:r>
              <a:rPr lang="en-US" dirty="0"/>
              <a:t>Potential Treatments</a:t>
            </a:r>
          </a:p>
        </p:txBody>
      </p:sp>
      <p:sp>
        <p:nvSpPr>
          <p:cNvPr id="3" name="Content Placeholder 2">
            <a:extLst>
              <a:ext uri="{FF2B5EF4-FFF2-40B4-BE49-F238E27FC236}">
                <a16:creationId xmlns:a16="http://schemas.microsoft.com/office/drawing/2014/main" id="{1FA61417-CEE4-4BCE-9ACD-9ABFCD125182}"/>
              </a:ext>
            </a:extLst>
          </p:cNvPr>
          <p:cNvSpPr>
            <a:spLocks noGrp="1"/>
          </p:cNvSpPr>
          <p:nvPr>
            <p:ph idx="1"/>
          </p:nvPr>
        </p:nvSpPr>
        <p:spPr/>
        <p:txBody>
          <a:bodyPr>
            <a:normAutofit/>
          </a:bodyPr>
          <a:lstStyle/>
          <a:p>
            <a:r>
              <a:rPr lang="en-US" sz="2800" dirty="0"/>
              <a:t>Ingesting or injecting isn’t enough</a:t>
            </a:r>
          </a:p>
          <a:p>
            <a:endParaRPr lang="en-US" sz="2800" dirty="0"/>
          </a:p>
          <a:p>
            <a:r>
              <a:rPr lang="en-US" sz="2800" dirty="0"/>
              <a:t>Must actually take by Capsaicin pill and other cancer fighting compounds</a:t>
            </a:r>
          </a:p>
          <a:p>
            <a:endParaRPr lang="en-US" sz="2800" dirty="0"/>
          </a:p>
          <a:p>
            <a:endParaRPr lang="en-US" sz="2800" dirty="0"/>
          </a:p>
        </p:txBody>
      </p:sp>
      <p:pic>
        <p:nvPicPr>
          <p:cNvPr id="13314" name="Picture 2" descr="https://www.esellersolutions.com/eSellerManager/images/upload/item/wellbeing-pro/product_image_113_5_27_14_13_38.gif">
            <a:extLst>
              <a:ext uri="{FF2B5EF4-FFF2-40B4-BE49-F238E27FC236}">
                <a16:creationId xmlns:a16="http://schemas.microsoft.com/office/drawing/2014/main" id="{83276DBF-E2D5-46D6-92C7-C69279E28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31" y="4022411"/>
            <a:ext cx="2760216" cy="276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8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32E9-68B5-49B3-86C1-F3CAB4AEFDB3}"/>
              </a:ext>
            </a:extLst>
          </p:cNvPr>
          <p:cNvSpPr>
            <a:spLocks noGrp="1"/>
          </p:cNvSpPr>
          <p:nvPr>
            <p:ph type="title"/>
          </p:nvPr>
        </p:nvSpPr>
        <p:spPr/>
        <p:txBody>
          <a:bodyPr/>
          <a:lstStyle/>
          <a:p>
            <a:r>
              <a:rPr lang="en-US" dirty="0"/>
              <a:t>Capsaicin Health Benefits</a:t>
            </a:r>
          </a:p>
        </p:txBody>
      </p:sp>
      <p:sp>
        <p:nvSpPr>
          <p:cNvPr id="3" name="Content Placeholder 2">
            <a:extLst>
              <a:ext uri="{FF2B5EF4-FFF2-40B4-BE49-F238E27FC236}">
                <a16:creationId xmlns:a16="http://schemas.microsoft.com/office/drawing/2014/main" id="{4E1B3A37-C19D-4712-B739-700CB9EEA6C8}"/>
              </a:ext>
            </a:extLst>
          </p:cNvPr>
          <p:cNvSpPr>
            <a:spLocks noGrp="1"/>
          </p:cNvSpPr>
          <p:nvPr>
            <p:ph idx="1"/>
          </p:nvPr>
        </p:nvSpPr>
        <p:spPr/>
        <p:txBody>
          <a:bodyPr>
            <a:normAutofit/>
          </a:bodyPr>
          <a:lstStyle/>
          <a:p>
            <a:r>
              <a:rPr lang="en-US" sz="2800" dirty="0"/>
              <a:t>However, just ingesting can help your health</a:t>
            </a:r>
          </a:p>
          <a:p>
            <a:endParaRPr lang="en-US" sz="2800" dirty="0"/>
          </a:p>
          <a:p>
            <a:r>
              <a:rPr lang="en-US" sz="2800" dirty="0"/>
              <a:t>Capsaicin is known to aid in:</a:t>
            </a:r>
          </a:p>
          <a:p>
            <a:pPr lvl="2"/>
            <a:r>
              <a:rPr lang="en-US" sz="2400" dirty="0"/>
              <a:t>Weight Loss</a:t>
            </a:r>
          </a:p>
          <a:p>
            <a:pPr lvl="2"/>
            <a:r>
              <a:rPr lang="en-US" sz="2400" dirty="0"/>
              <a:t>Lowering Blood Pressure</a:t>
            </a:r>
          </a:p>
          <a:p>
            <a:endParaRPr lang="en-US" sz="2800" dirty="0"/>
          </a:p>
          <a:p>
            <a:r>
              <a:rPr lang="en-US" sz="2800" dirty="0"/>
              <a:t>“A Pepper a day can keep the doctor away.”</a:t>
            </a:r>
          </a:p>
        </p:txBody>
      </p:sp>
    </p:spTree>
    <p:extLst>
      <p:ext uri="{BB962C8B-B14F-4D97-AF65-F5344CB8AC3E}">
        <p14:creationId xmlns:p14="http://schemas.microsoft.com/office/powerpoint/2010/main" val="414929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338E-7C92-453F-A297-DE3B1F7D338B}"/>
              </a:ext>
            </a:extLst>
          </p:cNvPr>
          <p:cNvSpPr>
            <a:spLocks noGrp="1"/>
          </p:cNvSpPr>
          <p:nvPr>
            <p:ph type="title"/>
          </p:nvPr>
        </p:nvSpPr>
        <p:spPr/>
        <p:txBody>
          <a:bodyPr/>
          <a:lstStyle/>
          <a:p>
            <a:r>
              <a:rPr lang="en-US" dirty="0"/>
              <a:t>Overview of Capsaicin</a:t>
            </a:r>
          </a:p>
        </p:txBody>
      </p:sp>
      <p:sp>
        <p:nvSpPr>
          <p:cNvPr id="3" name="Content Placeholder 2">
            <a:extLst>
              <a:ext uri="{FF2B5EF4-FFF2-40B4-BE49-F238E27FC236}">
                <a16:creationId xmlns:a16="http://schemas.microsoft.com/office/drawing/2014/main" id="{30852EEE-9F1D-4324-98CE-5D50F160FAF7}"/>
              </a:ext>
            </a:extLst>
          </p:cNvPr>
          <p:cNvSpPr>
            <a:spLocks noGrp="1"/>
          </p:cNvSpPr>
          <p:nvPr>
            <p:ph idx="1"/>
          </p:nvPr>
        </p:nvSpPr>
        <p:spPr/>
        <p:txBody>
          <a:bodyPr>
            <a:normAutofit/>
          </a:bodyPr>
          <a:lstStyle/>
          <a:p>
            <a:r>
              <a:rPr lang="en-US" sz="2400" dirty="0"/>
              <a:t>Makes peppers spicy</a:t>
            </a:r>
          </a:p>
          <a:p>
            <a:r>
              <a:rPr lang="en-US" sz="2400" dirty="0"/>
              <a:t>Found in high concentration in Habanero peppers</a:t>
            </a:r>
          </a:p>
          <a:p>
            <a:r>
              <a:rPr lang="en-US" sz="2400" dirty="0"/>
              <a:t>Strong </a:t>
            </a:r>
            <a:r>
              <a:rPr lang="en-US" sz="2400" dirty="0" err="1"/>
              <a:t>Capsaicinoid</a:t>
            </a:r>
            <a:endParaRPr lang="en-US" sz="2400" dirty="0"/>
          </a:p>
          <a:p>
            <a:r>
              <a:rPr lang="en-US" sz="2400" dirty="0"/>
              <a:t>Causes apoptosis in cancerous cells</a:t>
            </a:r>
          </a:p>
          <a:p>
            <a:r>
              <a:rPr lang="en-US" sz="2400" dirty="0"/>
              <a:t>Effective in combination with cancer finding compounds </a:t>
            </a:r>
          </a:p>
          <a:p>
            <a:endParaRPr lang="en-US" sz="2400" dirty="0"/>
          </a:p>
          <a:p>
            <a:endParaRPr lang="en-US" sz="2400" dirty="0"/>
          </a:p>
        </p:txBody>
      </p:sp>
    </p:spTree>
    <p:extLst>
      <p:ext uri="{BB962C8B-B14F-4D97-AF65-F5344CB8AC3E}">
        <p14:creationId xmlns:p14="http://schemas.microsoft.com/office/powerpoint/2010/main" val="63451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44F3-2311-4EF3-87A1-0B29E855C314}"/>
              </a:ext>
            </a:extLst>
          </p:cNvPr>
          <p:cNvSpPr>
            <a:spLocks noGrp="1"/>
          </p:cNvSpPr>
          <p:nvPr>
            <p:ph type="title"/>
          </p:nvPr>
        </p:nvSpPr>
        <p:spPr/>
        <p:txBody>
          <a:bodyPr/>
          <a:lstStyle/>
          <a:p>
            <a:r>
              <a:rPr lang="en-US" dirty="0"/>
              <a:t>Getting to know the Habanero Pepper</a:t>
            </a:r>
          </a:p>
        </p:txBody>
      </p:sp>
      <p:sp>
        <p:nvSpPr>
          <p:cNvPr id="3" name="Content Placeholder 2">
            <a:extLst>
              <a:ext uri="{FF2B5EF4-FFF2-40B4-BE49-F238E27FC236}">
                <a16:creationId xmlns:a16="http://schemas.microsoft.com/office/drawing/2014/main" id="{074DF1CE-D44C-4439-8F7D-E0485B632DA4}"/>
              </a:ext>
            </a:extLst>
          </p:cNvPr>
          <p:cNvSpPr>
            <a:spLocks noGrp="1"/>
          </p:cNvSpPr>
          <p:nvPr>
            <p:ph idx="1"/>
          </p:nvPr>
        </p:nvSpPr>
        <p:spPr/>
        <p:txBody>
          <a:bodyPr>
            <a:normAutofit/>
          </a:bodyPr>
          <a:lstStyle/>
          <a:p>
            <a:r>
              <a:rPr lang="en-US" sz="2400" dirty="0"/>
              <a:t>Originated in Amazon Basin, specifically Brazilian</a:t>
            </a:r>
          </a:p>
          <a:p>
            <a:endParaRPr lang="en-US" sz="2400" dirty="0"/>
          </a:p>
          <a:p>
            <a:r>
              <a:rPr lang="en-US" sz="2400" dirty="0"/>
              <a:t>Scientific Name: </a:t>
            </a:r>
            <a:r>
              <a:rPr lang="en-US" sz="2400" i="1" dirty="0"/>
              <a:t>Capsicum </a:t>
            </a:r>
            <a:r>
              <a:rPr lang="en-US" sz="2400" i="1" dirty="0" err="1"/>
              <a:t>chinense</a:t>
            </a:r>
            <a:r>
              <a:rPr lang="en-US" sz="2400" i="1" dirty="0"/>
              <a:t> </a:t>
            </a:r>
            <a:r>
              <a:rPr lang="en-US" sz="2400" dirty="0"/>
              <a:t>‘Habanero’</a:t>
            </a:r>
          </a:p>
          <a:p>
            <a:endParaRPr lang="en-US" sz="2400" dirty="0"/>
          </a:p>
          <a:p>
            <a:r>
              <a:rPr lang="en-US" sz="2400" dirty="0"/>
              <a:t>Herbaceous Perennial to Woody shrub</a:t>
            </a:r>
          </a:p>
          <a:p>
            <a:endParaRPr lang="en-US" sz="2400" dirty="0"/>
          </a:p>
        </p:txBody>
      </p:sp>
      <p:pic>
        <p:nvPicPr>
          <p:cNvPr id="4098" name="Picture 2" descr="https://static.artfire.com/uploads/product/0/60/28060/8428060/8428060/large/organic_habanero_pepper_30-200_heirloom_seeds_orange_over_40_times_hotter_than_jalapeno__a01d4a3b.jpg">
            <a:extLst>
              <a:ext uri="{FF2B5EF4-FFF2-40B4-BE49-F238E27FC236}">
                <a16:creationId xmlns:a16="http://schemas.microsoft.com/office/drawing/2014/main" id="{72620CAA-FBF8-42FC-BDF0-0B845F623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711" y="4146058"/>
            <a:ext cx="3466289" cy="23085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peru-explorer.com/rainforest/images/amazon_rainforest.JPG">
            <a:extLst>
              <a:ext uri="{FF2B5EF4-FFF2-40B4-BE49-F238E27FC236}">
                <a16:creationId xmlns:a16="http://schemas.microsoft.com/office/drawing/2014/main" id="{71B830E7-5564-4BC6-8F02-79E6E85A3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72" y="4497683"/>
            <a:ext cx="3241135" cy="236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0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78D3-22B6-449A-B1E7-77A6865853F7}"/>
              </a:ext>
            </a:extLst>
          </p:cNvPr>
          <p:cNvSpPr>
            <a:spLocks noGrp="1"/>
          </p:cNvSpPr>
          <p:nvPr>
            <p:ph type="title"/>
          </p:nvPr>
        </p:nvSpPr>
        <p:spPr/>
        <p:txBody>
          <a:bodyPr/>
          <a:lstStyle/>
          <a:p>
            <a:r>
              <a:rPr lang="en-US" dirty="0"/>
              <a:t>Future of Capsaicin in Cancer Fighting Research?</a:t>
            </a:r>
          </a:p>
        </p:txBody>
      </p:sp>
      <p:sp>
        <p:nvSpPr>
          <p:cNvPr id="3" name="Content Placeholder 2">
            <a:extLst>
              <a:ext uri="{FF2B5EF4-FFF2-40B4-BE49-F238E27FC236}">
                <a16:creationId xmlns:a16="http://schemas.microsoft.com/office/drawing/2014/main" id="{F7B70ED6-07B1-4E8A-BD83-D943A5115738}"/>
              </a:ext>
            </a:extLst>
          </p:cNvPr>
          <p:cNvSpPr>
            <a:spLocks noGrp="1"/>
          </p:cNvSpPr>
          <p:nvPr>
            <p:ph idx="1"/>
          </p:nvPr>
        </p:nvSpPr>
        <p:spPr/>
        <p:txBody>
          <a:bodyPr>
            <a:normAutofit/>
          </a:bodyPr>
          <a:lstStyle/>
          <a:p>
            <a:r>
              <a:rPr lang="en-US" sz="2400" dirty="0"/>
              <a:t>At this time I see Capsaicin having a great deal of potential </a:t>
            </a:r>
          </a:p>
          <a:p>
            <a:r>
              <a:rPr lang="en-US" sz="2400" dirty="0"/>
              <a:t>Especially in combination with other cancer fighting drugs</a:t>
            </a:r>
          </a:p>
          <a:p>
            <a:r>
              <a:rPr lang="en-US" sz="2400" dirty="0"/>
              <a:t>Much needed large-scale testing involving humans</a:t>
            </a:r>
          </a:p>
          <a:p>
            <a:endParaRPr lang="en-US" sz="2400" dirty="0"/>
          </a:p>
          <a:p>
            <a:r>
              <a:rPr lang="en-US" sz="2400" dirty="0"/>
              <a:t>Cancer Fighting Capsaicin!</a:t>
            </a:r>
          </a:p>
        </p:txBody>
      </p:sp>
      <p:pic>
        <p:nvPicPr>
          <p:cNvPr id="14338" name="Picture 2" descr="https://draxe.com/wp-content/uploads/2017/02/Capsaicin-ArticleMeme.jpg">
            <a:extLst>
              <a:ext uri="{FF2B5EF4-FFF2-40B4-BE49-F238E27FC236}">
                <a16:creationId xmlns:a16="http://schemas.microsoft.com/office/drawing/2014/main" id="{8FEA28D5-8AFB-4124-B277-916A01640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62" y="1708438"/>
            <a:ext cx="2405850" cy="494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03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BEB0-45C5-46D8-8EED-128235527EAB}"/>
              </a:ext>
            </a:extLst>
          </p:cNvPr>
          <p:cNvSpPr>
            <a:spLocks noGrp="1"/>
          </p:cNvSpPr>
          <p:nvPr>
            <p:ph type="title"/>
          </p:nvPr>
        </p:nvSpPr>
        <p:spPr/>
        <p:txBody>
          <a:bodyPr/>
          <a:lstStyle/>
          <a:p>
            <a:r>
              <a:rPr lang="en-US" dirty="0"/>
              <a:t>Still Getting to know the Habanero Pepper</a:t>
            </a:r>
          </a:p>
        </p:txBody>
      </p:sp>
      <p:sp>
        <p:nvSpPr>
          <p:cNvPr id="3" name="Content Placeholder 2">
            <a:extLst>
              <a:ext uri="{FF2B5EF4-FFF2-40B4-BE49-F238E27FC236}">
                <a16:creationId xmlns:a16="http://schemas.microsoft.com/office/drawing/2014/main" id="{144E3209-DDB0-415E-8490-AF2568FCE8E9}"/>
              </a:ext>
            </a:extLst>
          </p:cNvPr>
          <p:cNvSpPr>
            <a:spLocks noGrp="1"/>
          </p:cNvSpPr>
          <p:nvPr>
            <p:ph idx="1"/>
          </p:nvPr>
        </p:nvSpPr>
        <p:spPr/>
        <p:txBody>
          <a:bodyPr>
            <a:normAutofit/>
          </a:bodyPr>
          <a:lstStyle/>
          <a:p>
            <a:r>
              <a:rPr lang="en-US" sz="2400" dirty="0"/>
              <a:t>Domesticated in South to Central America</a:t>
            </a:r>
          </a:p>
          <a:p>
            <a:endParaRPr lang="en-US" sz="2400" dirty="0"/>
          </a:p>
          <a:p>
            <a:r>
              <a:rPr lang="en-US" sz="2400" dirty="0"/>
              <a:t>Thrives in Tropical environments</a:t>
            </a:r>
          </a:p>
          <a:p>
            <a:endParaRPr lang="en-US" sz="2400" dirty="0"/>
          </a:p>
          <a:p>
            <a:r>
              <a:rPr lang="en-US" sz="2400" dirty="0"/>
              <a:t>Produces hundreds of fruits if optimum climate</a:t>
            </a:r>
          </a:p>
          <a:p>
            <a:pPr marL="0" indent="0">
              <a:buNone/>
            </a:pPr>
            <a:endParaRPr lang="en-US" sz="2400" dirty="0"/>
          </a:p>
        </p:txBody>
      </p:sp>
      <p:pic>
        <p:nvPicPr>
          <p:cNvPr id="6148" name="Picture 4" descr="http://alkalinevalleyfoods.com/wp-content/uploads/2016/06/Habanero-Pepper.jpg">
            <a:extLst>
              <a:ext uri="{FF2B5EF4-FFF2-40B4-BE49-F238E27FC236}">
                <a16:creationId xmlns:a16="http://schemas.microsoft.com/office/drawing/2014/main" id="{A4F84D61-2E09-45FF-B9F7-07EEFE529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8" y="1264555"/>
            <a:ext cx="254176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2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A079-537F-419E-AD4E-D94B1FCF07B9}"/>
              </a:ext>
            </a:extLst>
          </p:cNvPr>
          <p:cNvSpPr>
            <a:spLocks noGrp="1"/>
          </p:cNvSpPr>
          <p:nvPr>
            <p:ph type="title"/>
          </p:nvPr>
        </p:nvSpPr>
        <p:spPr/>
        <p:txBody>
          <a:bodyPr/>
          <a:lstStyle/>
          <a:p>
            <a:r>
              <a:rPr lang="en-US" dirty="0"/>
              <a:t>Capsaicin is the Kicker!</a:t>
            </a:r>
          </a:p>
        </p:txBody>
      </p:sp>
      <p:sp>
        <p:nvSpPr>
          <p:cNvPr id="3" name="Content Placeholder 2">
            <a:extLst>
              <a:ext uri="{FF2B5EF4-FFF2-40B4-BE49-F238E27FC236}">
                <a16:creationId xmlns:a16="http://schemas.microsoft.com/office/drawing/2014/main" id="{DEEC37B8-CE1D-4850-89BE-4F0070B693F4}"/>
              </a:ext>
            </a:extLst>
          </p:cNvPr>
          <p:cNvSpPr>
            <a:spLocks noGrp="1"/>
          </p:cNvSpPr>
          <p:nvPr>
            <p:ph idx="1"/>
          </p:nvPr>
        </p:nvSpPr>
        <p:spPr/>
        <p:txBody>
          <a:bodyPr>
            <a:normAutofit/>
          </a:bodyPr>
          <a:lstStyle/>
          <a:p>
            <a:r>
              <a:rPr lang="en-US" sz="2400" dirty="0"/>
              <a:t>Found in every pepper plant </a:t>
            </a:r>
          </a:p>
          <a:p>
            <a:r>
              <a:rPr lang="en-US" sz="2400" dirty="0"/>
              <a:t>Gives pepper their kick</a:t>
            </a:r>
          </a:p>
          <a:p>
            <a:endParaRPr lang="en-US" sz="2400" dirty="0"/>
          </a:p>
          <a:p>
            <a:r>
              <a:rPr lang="en-US" sz="2400" dirty="0"/>
              <a:t>Known to cause cells to LYSE!</a:t>
            </a:r>
          </a:p>
          <a:p>
            <a:r>
              <a:rPr lang="en-US" sz="2400" dirty="0"/>
              <a:t>Involved in many medical studies </a:t>
            </a:r>
          </a:p>
          <a:p>
            <a:endParaRPr lang="en-US" sz="2400" dirty="0"/>
          </a:p>
          <a:p>
            <a:endParaRPr lang="en-US" sz="2400" dirty="0"/>
          </a:p>
        </p:txBody>
      </p:sp>
    </p:spTree>
    <p:extLst>
      <p:ext uri="{BB962C8B-B14F-4D97-AF65-F5344CB8AC3E}">
        <p14:creationId xmlns:p14="http://schemas.microsoft.com/office/powerpoint/2010/main" val="333534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ACEA-7E3F-4FFA-BE0D-00D1FE4E57A9}"/>
              </a:ext>
            </a:extLst>
          </p:cNvPr>
          <p:cNvSpPr>
            <a:spLocks noGrp="1"/>
          </p:cNvSpPr>
          <p:nvPr>
            <p:ph type="title"/>
          </p:nvPr>
        </p:nvSpPr>
        <p:spPr/>
        <p:txBody>
          <a:bodyPr/>
          <a:lstStyle/>
          <a:p>
            <a:r>
              <a:rPr lang="en-US" dirty="0"/>
              <a:t>Why Habanero gets Chosen</a:t>
            </a:r>
          </a:p>
        </p:txBody>
      </p:sp>
      <p:sp>
        <p:nvSpPr>
          <p:cNvPr id="3" name="Content Placeholder 2">
            <a:extLst>
              <a:ext uri="{FF2B5EF4-FFF2-40B4-BE49-F238E27FC236}">
                <a16:creationId xmlns:a16="http://schemas.microsoft.com/office/drawing/2014/main" id="{1F4EBA61-CBBB-4411-B5F6-8E20A242B92B}"/>
              </a:ext>
            </a:extLst>
          </p:cNvPr>
          <p:cNvSpPr>
            <a:spLocks noGrp="1"/>
          </p:cNvSpPr>
          <p:nvPr>
            <p:ph sz="half" idx="1"/>
          </p:nvPr>
        </p:nvSpPr>
        <p:spPr/>
        <p:txBody>
          <a:bodyPr>
            <a:normAutofit/>
          </a:bodyPr>
          <a:lstStyle/>
          <a:p>
            <a:r>
              <a:rPr lang="en-US" sz="2800" dirty="0"/>
              <a:t>Massive Production rate</a:t>
            </a:r>
          </a:p>
          <a:p>
            <a:endParaRPr lang="en-US" sz="2800" dirty="0"/>
          </a:p>
        </p:txBody>
      </p:sp>
      <p:sp>
        <p:nvSpPr>
          <p:cNvPr id="4" name="Content Placeholder 3">
            <a:extLst>
              <a:ext uri="{FF2B5EF4-FFF2-40B4-BE49-F238E27FC236}">
                <a16:creationId xmlns:a16="http://schemas.microsoft.com/office/drawing/2014/main" id="{CB8E5BF7-DF8C-4C41-904F-8E93AA7FA71B}"/>
              </a:ext>
            </a:extLst>
          </p:cNvPr>
          <p:cNvSpPr>
            <a:spLocks noGrp="1"/>
          </p:cNvSpPr>
          <p:nvPr>
            <p:ph sz="half" idx="2"/>
          </p:nvPr>
        </p:nvSpPr>
        <p:spPr/>
        <p:txBody>
          <a:bodyPr>
            <a:normAutofit/>
          </a:bodyPr>
          <a:lstStyle/>
          <a:p>
            <a:r>
              <a:rPr lang="en-US" sz="2800" dirty="0"/>
              <a:t>Accessibility and low cost</a:t>
            </a:r>
          </a:p>
        </p:txBody>
      </p:sp>
      <p:pic>
        <p:nvPicPr>
          <p:cNvPr id="7170" name="Picture 2" descr="http://globalsistersreport.org/sites/globalsistersreport.org/files/styles/story/public/stories/images/habanero%20%281000x750%29.jpg?itok=OVl0pnGD">
            <a:extLst>
              <a:ext uri="{FF2B5EF4-FFF2-40B4-BE49-F238E27FC236}">
                <a16:creationId xmlns:a16="http://schemas.microsoft.com/office/drawing/2014/main" id="{362C5020-D540-46C4-8B53-1D71AD9D7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170" y="3101615"/>
            <a:ext cx="4688732" cy="35179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ak6.picdn.net/shutterstock/videos/7864906/thumb/1.jpg">
            <a:extLst>
              <a:ext uri="{FF2B5EF4-FFF2-40B4-BE49-F238E27FC236}">
                <a16:creationId xmlns:a16="http://schemas.microsoft.com/office/drawing/2014/main" id="{DC233156-0908-4EF8-93DA-C02C3A179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767" y="3350852"/>
            <a:ext cx="4605521" cy="301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7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6780-48B5-4F92-B51F-29159C9EBDA7}"/>
              </a:ext>
            </a:extLst>
          </p:cNvPr>
          <p:cNvSpPr>
            <a:spLocks noGrp="1"/>
          </p:cNvSpPr>
          <p:nvPr>
            <p:ph type="title"/>
          </p:nvPr>
        </p:nvSpPr>
        <p:spPr/>
        <p:txBody>
          <a:bodyPr/>
          <a:lstStyle/>
          <a:p>
            <a:r>
              <a:rPr lang="en-US" dirty="0"/>
              <a:t>Are Habaneros Special?</a:t>
            </a:r>
          </a:p>
        </p:txBody>
      </p:sp>
      <p:sp>
        <p:nvSpPr>
          <p:cNvPr id="3" name="Content Placeholder 2">
            <a:extLst>
              <a:ext uri="{FF2B5EF4-FFF2-40B4-BE49-F238E27FC236}">
                <a16:creationId xmlns:a16="http://schemas.microsoft.com/office/drawing/2014/main" id="{291A0D08-B1A8-4D97-B383-2A002290B3EA}"/>
              </a:ext>
            </a:extLst>
          </p:cNvPr>
          <p:cNvSpPr>
            <a:spLocks noGrp="1"/>
          </p:cNvSpPr>
          <p:nvPr>
            <p:ph idx="1"/>
          </p:nvPr>
        </p:nvSpPr>
        <p:spPr/>
        <p:txBody>
          <a:bodyPr>
            <a:normAutofit/>
          </a:bodyPr>
          <a:lstStyle/>
          <a:p>
            <a:r>
              <a:rPr lang="en-US" sz="3200" dirty="0"/>
              <a:t>Contain a HIGH Capsaicin content</a:t>
            </a:r>
          </a:p>
          <a:p>
            <a:endParaRPr lang="en-US" sz="3200" dirty="0"/>
          </a:p>
          <a:p>
            <a:r>
              <a:rPr lang="en-US" sz="3200" dirty="0"/>
              <a:t>Extensive genetic research completed</a:t>
            </a:r>
          </a:p>
          <a:p>
            <a:endParaRPr lang="en-US" sz="3200" dirty="0"/>
          </a:p>
          <a:p>
            <a:pPr marL="0" indent="0">
              <a:buNone/>
            </a:pPr>
            <a:endParaRPr lang="en-US" sz="3200" dirty="0"/>
          </a:p>
        </p:txBody>
      </p:sp>
      <p:pic>
        <p:nvPicPr>
          <p:cNvPr id="8194" name="Picture 2" descr="http://www.guidetobelize.info/images/habaneros_mixed.jpg">
            <a:extLst>
              <a:ext uri="{FF2B5EF4-FFF2-40B4-BE49-F238E27FC236}">
                <a16:creationId xmlns:a16="http://schemas.microsoft.com/office/drawing/2014/main" id="{6EFC5727-D48F-4F6F-9160-BACE4A7DC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708" y="4346236"/>
            <a:ext cx="551497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46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50F-DF0D-4963-B8EC-98CA542B7CA2}"/>
              </a:ext>
            </a:extLst>
          </p:cNvPr>
          <p:cNvSpPr>
            <a:spLocks noGrp="1"/>
          </p:cNvSpPr>
          <p:nvPr>
            <p:ph type="title"/>
          </p:nvPr>
        </p:nvSpPr>
        <p:spPr/>
        <p:txBody>
          <a:bodyPr/>
          <a:lstStyle/>
          <a:p>
            <a:r>
              <a:rPr lang="en-US" dirty="0"/>
              <a:t>How Habaneros Stack Up</a:t>
            </a:r>
          </a:p>
        </p:txBody>
      </p:sp>
      <p:sp>
        <p:nvSpPr>
          <p:cNvPr id="3" name="Content Placeholder 2">
            <a:extLst>
              <a:ext uri="{FF2B5EF4-FFF2-40B4-BE49-F238E27FC236}">
                <a16:creationId xmlns:a16="http://schemas.microsoft.com/office/drawing/2014/main" id="{F5D8D22E-AA95-4C43-A36F-7AFA2C1EEB65}"/>
              </a:ext>
            </a:extLst>
          </p:cNvPr>
          <p:cNvSpPr>
            <a:spLocks noGrp="1"/>
          </p:cNvSpPr>
          <p:nvPr>
            <p:ph idx="1"/>
          </p:nvPr>
        </p:nvSpPr>
        <p:spPr/>
        <p:txBody>
          <a:bodyPr>
            <a:normAutofit/>
          </a:bodyPr>
          <a:lstStyle/>
          <a:p>
            <a:r>
              <a:rPr lang="en-US" sz="2800" dirty="0"/>
              <a:t>Hotter the pepper</a:t>
            </a:r>
          </a:p>
          <a:p>
            <a:r>
              <a:rPr lang="en-US" sz="2800" dirty="0"/>
              <a:t>The more Capsaicin</a:t>
            </a:r>
          </a:p>
          <a:p>
            <a:endParaRPr lang="en-US" sz="2800" dirty="0"/>
          </a:p>
          <a:p>
            <a:r>
              <a:rPr lang="en-US" sz="2800" dirty="0"/>
              <a:t>Yes there are hotter												peppers </a:t>
            </a:r>
          </a:p>
          <a:p>
            <a:r>
              <a:rPr lang="en-US" sz="2800" dirty="0"/>
              <a:t>But not mass produced</a:t>
            </a:r>
          </a:p>
          <a:p>
            <a:endParaRPr lang="en-US" sz="2800" dirty="0"/>
          </a:p>
          <a:p>
            <a:endParaRPr lang="en-US" sz="2800" dirty="0"/>
          </a:p>
        </p:txBody>
      </p:sp>
      <p:pic>
        <p:nvPicPr>
          <p:cNvPr id="1026" name="Picture 2" descr="Image result for scoville scale">
            <a:extLst>
              <a:ext uri="{FF2B5EF4-FFF2-40B4-BE49-F238E27FC236}">
                <a16:creationId xmlns:a16="http://schemas.microsoft.com/office/drawing/2014/main" id="{30A8BF88-1209-4C35-9300-F2A87820C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951" y="1264555"/>
            <a:ext cx="5018049" cy="540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8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B881-20FB-43ED-ADAC-C95EE39D03DE}"/>
              </a:ext>
            </a:extLst>
          </p:cNvPr>
          <p:cNvSpPr>
            <a:spLocks noGrp="1"/>
          </p:cNvSpPr>
          <p:nvPr>
            <p:ph type="title"/>
          </p:nvPr>
        </p:nvSpPr>
        <p:spPr/>
        <p:txBody>
          <a:bodyPr/>
          <a:lstStyle/>
          <a:p>
            <a:r>
              <a:rPr lang="en-US" dirty="0"/>
              <a:t>Where is Capsaicin found?</a:t>
            </a:r>
          </a:p>
        </p:txBody>
      </p:sp>
      <p:sp>
        <p:nvSpPr>
          <p:cNvPr id="3" name="Content Placeholder 2">
            <a:extLst>
              <a:ext uri="{FF2B5EF4-FFF2-40B4-BE49-F238E27FC236}">
                <a16:creationId xmlns:a16="http://schemas.microsoft.com/office/drawing/2014/main" id="{AA81E0D9-127C-4C09-8411-94D9F40DF9FB}"/>
              </a:ext>
            </a:extLst>
          </p:cNvPr>
          <p:cNvSpPr>
            <a:spLocks noGrp="1"/>
          </p:cNvSpPr>
          <p:nvPr>
            <p:ph idx="1"/>
          </p:nvPr>
        </p:nvSpPr>
        <p:spPr/>
        <p:txBody>
          <a:bodyPr>
            <a:normAutofit/>
          </a:bodyPr>
          <a:lstStyle/>
          <a:p>
            <a:r>
              <a:rPr lang="en-US" sz="2400" dirty="0"/>
              <a:t>Found in all peppers of </a:t>
            </a:r>
            <a:r>
              <a:rPr lang="en-US" sz="2400" i="1" dirty="0"/>
              <a:t>Capsicum </a:t>
            </a:r>
            <a:r>
              <a:rPr lang="en-US" sz="2400" dirty="0"/>
              <a:t>genus</a:t>
            </a:r>
          </a:p>
          <a:p>
            <a:endParaRPr lang="en-US" sz="2400" dirty="0"/>
          </a:p>
          <a:p>
            <a:r>
              <a:rPr lang="en-US" sz="2400" dirty="0"/>
              <a:t>In the ribs of the pepper</a:t>
            </a:r>
          </a:p>
          <a:p>
            <a:endParaRPr lang="en-US" sz="2400" dirty="0"/>
          </a:p>
          <a:p>
            <a:r>
              <a:rPr lang="en-US" sz="2400" dirty="0"/>
              <a:t>But mostly in the Seeds of the pepper</a:t>
            </a:r>
          </a:p>
        </p:txBody>
      </p:sp>
      <p:pic>
        <p:nvPicPr>
          <p:cNvPr id="9218" name="Picture 2" descr="http://thechiclife.typepad.com/.a/6a00e54fdaec7288340120a622dbb4970c-pi">
            <a:extLst>
              <a:ext uri="{FF2B5EF4-FFF2-40B4-BE49-F238E27FC236}">
                <a16:creationId xmlns:a16="http://schemas.microsoft.com/office/drawing/2014/main" id="{C4556D02-0DCF-4855-9F60-D87E50E4C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310" y="4163438"/>
            <a:ext cx="3618690" cy="269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03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B707-1FC7-4AF8-82AA-5F4603964794}"/>
              </a:ext>
            </a:extLst>
          </p:cNvPr>
          <p:cNvSpPr>
            <a:spLocks noGrp="1"/>
          </p:cNvSpPr>
          <p:nvPr>
            <p:ph type="title"/>
          </p:nvPr>
        </p:nvSpPr>
        <p:spPr/>
        <p:txBody>
          <a:bodyPr/>
          <a:lstStyle/>
          <a:p>
            <a:r>
              <a:rPr lang="en-US" dirty="0"/>
              <a:t>Capsaicinoids</a:t>
            </a:r>
          </a:p>
        </p:txBody>
      </p:sp>
      <p:sp>
        <p:nvSpPr>
          <p:cNvPr id="3" name="Content Placeholder 2">
            <a:extLst>
              <a:ext uri="{FF2B5EF4-FFF2-40B4-BE49-F238E27FC236}">
                <a16:creationId xmlns:a16="http://schemas.microsoft.com/office/drawing/2014/main" id="{3AF6486C-C1BB-498E-97E0-C7B8ADE23B41}"/>
              </a:ext>
            </a:extLst>
          </p:cNvPr>
          <p:cNvSpPr>
            <a:spLocks noGrp="1"/>
          </p:cNvSpPr>
          <p:nvPr>
            <p:ph sz="half" idx="1"/>
          </p:nvPr>
        </p:nvSpPr>
        <p:spPr/>
        <p:txBody>
          <a:bodyPr>
            <a:normAutofit/>
          </a:bodyPr>
          <a:lstStyle/>
          <a:p>
            <a:r>
              <a:rPr lang="en-US" sz="2400" dirty="0"/>
              <a:t>Many different capsaicinoids</a:t>
            </a:r>
          </a:p>
          <a:p>
            <a:r>
              <a:rPr lang="en-US" sz="2400" dirty="0"/>
              <a:t>Capsaicin is known 		as the strongest</a:t>
            </a:r>
          </a:p>
        </p:txBody>
      </p:sp>
      <p:sp>
        <p:nvSpPr>
          <p:cNvPr id="4" name="Content Placeholder 3">
            <a:extLst>
              <a:ext uri="{FF2B5EF4-FFF2-40B4-BE49-F238E27FC236}">
                <a16:creationId xmlns:a16="http://schemas.microsoft.com/office/drawing/2014/main" id="{9FE58149-C819-4327-9A66-BAB8D6CF0979}"/>
              </a:ext>
            </a:extLst>
          </p:cNvPr>
          <p:cNvSpPr>
            <a:spLocks noGrp="1"/>
          </p:cNvSpPr>
          <p:nvPr>
            <p:ph sz="half" idx="2"/>
          </p:nvPr>
        </p:nvSpPr>
        <p:spPr/>
        <p:txBody>
          <a:bodyPr/>
          <a:lstStyle/>
          <a:p>
            <a:endParaRPr lang="en-US" dirty="0"/>
          </a:p>
        </p:txBody>
      </p:sp>
      <p:pic>
        <p:nvPicPr>
          <p:cNvPr id="2050" name="Picture 2" descr="What are Capsaicinoids">
            <a:extLst>
              <a:ext uri="{FF2B5EF4-FFF2-40B4-BE49-F238E27FC236}">
                <a16:creationId xmlns:a16="http://schemas.microsoft.com/office/drawing/2014/main" id="{C0BA5BA3-0901-44F6-9267-F3DCDF365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789" y="1979071"/>
            <a:ext cx="6176211" cy="392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9338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3028</TotalTime>
  <Words>1625</Words>
  <Application>Microsoft Office PowerPoint</Application>
  <PresentationFormat>Widescreen</PresentationFormat>
  <Paragraphs>185</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Wisp</vt:lpstr>
      <vt:lpstr>Habanero Pepper: Have We Found the Unknown Cure? Secrets of Capsaicin</vt:lpstr>
      <vt:lpstr>Getting to know the Habanero Pepper</vt:lpstr>
      <vt:lpstr>Still Getting to know the Habanero Pepper</vt:lpstr>
      <vt:lpstr>Capsaicin is the Kicker!</vt:lpstr>
      <vt:lpstr>Why Habanero gets Chosen</vt:lpstr>
      <vt:lpstr>Are Habaneros Special?</vt:lpstr>
      <vt:lpstr>How Habaneros Stack Up</vt:lpstr>
      <vt:lpstr>Where is Capsaicin found?</vt:lpstr>
      <vt:lpstr>Capsaicinoids</vt:lpstr>
      <vt:lpstr>What are Capsaicinoids?</vt:lpstr>
      <vt:lpstr>Why Scientist Started Using Capsaicin</vt:lpstr>
      <vt:lpstr>Secrets of Capsaicin</vt:lpstr>
      <vt:lpstr>How Capsaicin Kills the Cell</vt:lpstr>
      <vt:lpstr>Capsaicin's use in Cancer</vt:lpstr>
      <vt:lpstr>Is Capsaicin the Real Deal?</vt:lpstr>
      <vt:lpstr>Results on Capsaicin Vs. Cancer</vt:lpstr>
      <vt:lpstr>Potential Treatments</vt:lpstr>
      <vt:lpstr>Capsaicin Health Benefits</vt:lpstr>
      <vt:lpstr>Overview of Capsaicin</vt:lpstr>
      <vt:lpstr>Future of Capsaicin in Cancer Fighting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Josh's Gaming PC</dc:creator>
  <cp:lastModifiedBy>Josh's Gaming PC</cp:lastModifiedBy>
  <cp:revision>31</cp:revision>
  <dcterms:created xsi:type="dcterms:W3CDTF">2017-11-16T02:26:10Z</dcterms:created>
  <dcterms:modified xsi:type="dcterms:W3CDTF">2017-11-18T04:54:10Z</dcterms:modified>
</cp:coreProperties>
</file>